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19"/>
  </p:notesMasterIdLst>
  <p:sldIdLst>
    <p:sldId id="256" r:id="rId2"/>
    <p:sldId id="257" r:id="rId3"/>
    <p:sldId id="258" r:id="rId4"/>
    <p:sldId id="259" r:id="rId5"/>
    <p:sldId id="260" r:id="rId6"/>
    <p:sldId id="261" r:id="rId7"/>
    <p:sldId id="270" r:id="rId8"/>
    <p:sldId id="262" r:id="rId9"/>
    <p:sldId id="267" r:id="rId10"/>
    <p:sldId id="263" r:id="rId11"/>
    <p:sldId id="264" r:id="rId12"/>
    <p:sldId id="265" r:id="rId13"/>
    <p:sldId id="266" r:id="rId14"/>
    <p:sldId id="272" r:id="rId15"/>
    <p:sldId id="271" r:id="rId16"/>
    <p:sldId id="268" r:id="rId17"/>
    <p:sldId id="269"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26FDE"/>
    <a:srgbClr val="00B05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essuno stile, griglia tabel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E25E649-3F16-4E02-A733-19D2CDBF48F0}" styleName="Stile medio 3 - Colore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FD4443E-F989-4FC4-A0C8-D5A2AF1F390B}" styleName="Stile scuro 1 - Colore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A488322-F2BA-4B5B-9748-0D474271808F}" styleName="Stile medio 3 - Colore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Stile medio 2 - Color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38B1855-1B75-4FBE-930C-398BA8C253C6}" styleName="Stile con tema 2 - Colore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4C1A8A3-306A-4EB7-A6B1-4F7E0EB9C5D6}" styleName="Stile medio 3 - Colore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5310" autoAdjust="0"/>
  </p:normalViewPr>
  <p:slideViewPr>
    <p:cSldViewPr snapToGrid="0">
      <p:cViewPr varScale="1">
        <p:scale>
          <a:sx n="86" d="100"/>
          <a:sy n="86" d="100"/>
        </p:scale>
        <p:origin x="105" y="3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jpg>
</file>

<file path=ppt/media/image4.jp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5E5DC7-C283-4025-9331-829AD1B20E73}" type="datetimeFigureOut">
              <a:rPr lang="it-IT" smtClean="0"/>
              <a:t>11/07/2022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F9FE7D-6EA9-4BC2-978A-DBC8583422B9}" type="slidenum">
              <a:rPr lang="it-IT" smtClean="0"/>
              <a:t>‹N›</a:t>
            </a:fld>
            <a:endParaRPr lang="it-IT"/>
          </a:p>
        </p:txBody>
      </p:sp>
    </p:spTree>
    <p:extLst>
      <p:ext uri="{BB962C8B-B14F-4D97-AF65-F5344CB8AC3E}">
        <p14:creationId xmlns:p14="http://schemas.microsoft.com/office/powerpoint/2010/main" val="17186830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D1F9FE7D-6EA9-4BC2-978A-DBC8583422B9}" type="slidenum">
              <a:rPr lang="it-IT" smtClean="0"/>
              <a:t>1</a:t>
            </a:fld>
            <a:endParaRPr lang="it-IT"/>
          </a:p>
        </p:txBody>
      </p:sp>
    </p:spTree>
    <p:extLst>
      <p:ext uri="{BB962C8B-B14F-4D97-AF65-F5344CB8AC3E}">
        <p14:creationId xmlns:p14="http://schemas.microsoft.com/office/powerpoint/2010/main" val="590367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92DA41-35C2-C937-7943-7E0F833FFEC8}"/>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en-GB"/>
          </a:p>
        </p:txBody>
      </p:sp>
      <p:sp>
        <p:nvSpPr>
          <p:cNvPr id="3" name="Sottotitolo 2">
            <a:extLst>
              <a:ext uri="{FF2B5EF4-FFF2-40B4-BE49-F238E27FC236}">
                <a16:creationId xmlns:a16="http://schemas.microsoft.com/office/drawing/2014/main" id="{B75E0F81-D370-C6E7-7925-54EF3FF015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GB"/>
          </a:p>
        </p:txBody>
      </p:sp>
      <p:sp>
        <p:nvSpPr>
          <p:cNvPr id="4" name="Segnaposto data 3">
            <a:extLst>
              <a:ext uri="{FF2B5EF4-FFF2-40B4-BE49-F238E27FC236}">
                <a16:creationId xmlns:a16="http://schemas.microsoft.com/office/drawing/2014/main" id="{895E2508-44AB-5306-74C4-F0308F0EADD2}"/>
              </a:ext>
            </a:extLst>
          </p:cNvPr>
          <p:cNvSpPr>
            <a:spLocks noGrp="1"/>
          </p:cNvSpPr>
          <p:nvPr>
            <p:ph type="dt" sz="half" idx="10"/>
          </p:nvPr>
        </p:nvSpPr>
        <p:spPr/>
        <p:txBody>
          <a:bodyPr/>
          <a:lstStyle/>
          <a:p>
            <a:fld id="{E32783F9-8828-43B1-A8C0-F06DC9B21865}" type="datetimeFigureOut">
              <a:rPr lang="en-GB" smtClean="0"/>
              <a:t>11/07/2022</a:t>
            </a:fld>
            <a:endParaRPr lang="en-GB"/>
          </a:p>
        </p:txBody>
      </p:sp>
      <p:sp>
        <p:nvSpPr>
          <p:cNvPr id="5" name="Segnaposto piè di pagina 4">
            <a:extLst>
              <a:ext uri="{FF2B5EF4-FFF2-40B4-BE49-F238E27FC236}">
                <a16:creationId xmlns:a16="http://schemas.microsoft.com/office/drawing/2014/main" id="{D06B7A5D-93DF-3209-AA34-F958595F12E7}"/>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A00CB060-2A14-955C-468B-3B876C4A2F1E}"/>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405407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5AF843-E693-1087-B73D-E10E00C6E4CD}"/>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0A38637A-4899-D814-BCAB-543FC39C07F0}"/>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BB5E29FA-A878-E9F2-3CB4-33DF3BA1BCB1}"/>
              </a:ext>
            </a:extLst>
          </p:cNvPr>
          <p:cNvSpPr>
            <a:spLocks noGrp="1"/>
          </p:cNvSpPr>
          <p:nvPr>
            <p:ph type="dt" sz="half" idx="10"/>
          </p:nvPr>
        </p:nvSpPr>
        <p:spPr/>
        <p:txBody>
          <a:bodyPr/>
          <a:lstStyle/>
          <a:p>
            <a:fld id="{E32783F9-8828-43B1-A8C0-F06DC9B21865}" type="datetimeFigureOut">
              <a:rPr lang="en-GB" smtClean="0"/>
              <a:t>11/07/2022</a:t>
            </a:fld>
            <a:endParaRPr lang="en-GB"/>
          </a:p>
        </p:txBody>
      </p:sp>
      <p:sp>
        <p:nvSpPr>
          <p:cNvPr id="5" name="Segnaposto piè di pagina 4">
            <a:extLst>
              <a:ext uri="{FF2B5EF4-FFF2-40B4-BE49-F238E27FC236}">
                <a16:creationId xmlns:a16="http://schemas.microsoft.com/office/drawing/2014/main" id="{30AEBED7-7798-D66B-3431-46E6857DC0BA}"/>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85B36457-C657-7DD0-47B0-87A9A9A24849}"/>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949611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D1E45AE1-C3D7-9C13-36C9-CCD256B73506}"/>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344C37BF-3B23-D624-CEAE-08F988773063}"/>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6D04A667-0B30-9E20-BD77-5C4DBA8A0B34}"/>
              </a:ext>
            </a:extLst>
          </p:cNvPr>
          <p:cNvSpPr>
            <a:spLocks noGrp="1"/>
          </p:cNvSpPr>
          <p:nvPr>
            <p:ph type="dt" sz="half" idx="10"/>
          </p:nvPr>
        </p:nvSpPr>
        <p:spPr/>
        <p:txBody>
          <a:bodyPr/>
          <a:lstStyle/>
          <a:p>
            <a:fld id="{E32783F9-8828-43B1-A8C0-F06DC9B21865}" type="datetimeFigureOut">
              <a:rPr lang="en-GB" smtClean="0"/>
              <a:t>11/07/2022</a:t>
            </a:fld>
            <a:endParaRPr lang="en-GB"/>
          </a:p>
        </p:txBody>
      </p:sp>
      <p:sp>
        <p:nvSpPr>
          <p:cNvPr id="5" name="Segnaposto piè di pagina 4">
            <a:extLst>
              <a:ext uri="{FF2B5EF4-FFF2-40B4-BE49-F238E27FC236}">
                <a16:creationId xmlns:a16="http://schemas.microsoft.com/office/drawing/2014/main" id="{63A4E9C5-5666-64F1-BD31-1954349F0BB1}"/>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F272970A-68CB-E372-A729-EFD2B5B8F407}"/>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704404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BAA58-29BE-15B8-C901-E20CBAD1A2BB}"/>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6471B543-F695-6C35-2009-9ACDB5093F16}"/>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414AC014-A040-A268-B95D-8910789FB857}"/>
              </a:ext>
            </a:extLst>
          </p:cNvPr>
          <p:cNvSpPr>
            <a:spLocks noGrp="1"/>
          </p:cNvSpPr>
          <p:nvPr>
            <p:ph type="dt" sz="half" idx="10"/>
          </p:nvPr>
        </p:nvSpPr>
        <p:spPr/>
        <p:txBody>
          <a:bodyPr/>
          <a:lstStyle/>
          <a:p>
            <a:fld id="{E32783F9-8828-43B1-A8C0-F06DC9B21865}" type="datetimeFigureOut">
              <a:rPr lang="en-GB" smtClean="0"/>
              <a:t>11/07/2022</a:t>
            </a:fld>
            <a:endParaRPr lang="en-GB"/>
          </a:p>
        </p:txBody>
      </p:sp>
      <p:sp>
        <p:nvSpPr>
          <p:cNvPr id="5" name="Segnaposto piè di pagina 4">
            <a:extLst>
              <a:ext uri="{FF2B5EF4-FFF2-40B4-BE49-F238E27FC236}">
                <a16:creationId xmlns:a16="http://schemas.microsoft.com/office/drawing/2014/main" id="{E0407C83-C1B1-2049-200F-B94A372730AF}"/>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A59FB01C-D67B-AB7C-A7BD-CEBB5CFAC712}"/>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561933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F3FC6B0-39FE-F8CE-E87F-8438BD81C0ED}"/>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5C4EF4FB-15F4-FD3D-FBFD-CE4F09DD55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3DF2D06C-0B89-9CDA-83E8-3A3080A1210B}"/>
              </a:ext>
            </a:extLst>
          </p:cNvPr>
          <p:cNvSpPr>
            <a:spLocks noGrp="1"/>
          </p:cNvSpPr>
          <p:nvPr>
            <p:ph type="dt" sz="half" idx="10"/>
          </p:nvPr>
        </p:nvSpPr>
        <p:spPr/>
        <p:txBody>
          <a:bodyPr/>
          <a:lstStyle/>
          <a:p>
            <a:fld id="{E32783F9-8828-43B1-A8C0-F06DC9B21865}" type="datetimeFigureOut">
              <a:rPr lang="en-GB" smtClean="0"/>
              <a:t>11/07/2022</a:t>
            </a:fld>
            <a:endParaRPr lang="en-GB"/>
          </a:p>
        </p:txBody>
      </p:sp>
      <p:sp>
        <p:nvSpPr>
          <p:cNvPr id="5" name="Segnaposto piè di pagina 4">
            <a:extLst>
              <a:ext uri="{FF2B5EF4-FFF2-40B4-BE49-F238E27FC236}">
                <a16:creationId xmlns:a16="http://schemas.microsoft.com/office/drawing/2014/main" id="{92933883-F0B7-59DD-43F3-1C53E22C2C23}"/>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4F3C0980-4256-AC3A-E1EF-F6883F88061F}"/>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962064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06ECE0-FD2C-6E25-EFA3-58CEEDB94D52}"/>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575EAEC1-3B41-B851-18CB-748869768094}"/>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contenuto 3">
            <a:extLst>
              <a:ext uri="{FF2B5EF4-FFF2-40B4-BE49-F238E27FC236}">
                <a16:creationId xmlns:a16="http://schemas.microsoft.com/office/drawing/2014/main" id="{15748C6B-E0FC-5151-4FB9-30F7A0AE3E2D}"/>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data 4">
            <a:extLst>
              <a:ext uri="{FF2B5EF4-FFF2-40B4-BE49-F238E27FC236}">
                <a16:creationId xmlns:a16="http://schemas.microsoft.com/office/drawing/2014/main" id="{615A4002-978C-9754-7F16-6FD92B13DF71}"/>
              </a:ext>
            </a:extLst>
          </p:cNvPr>
          <p:cNvSpPr>
            <a:spLocks noGrp="1"/>
          </p:cNvSpPr>
          <p:nvPr>
            <p:ph type="dt" sz="half" idx="10"/>
          </p:nvPr>
        </p:nvSpPr>
        <p:spPr/>
        <p:txBody>
          <a:bodyPr/>
          <a:lstStyle/>
          <a:p>
            <a:fld id="{E32783F9-8828-43B1-A8C0-F06DC9B21865}" type="datetimeFigureOut">
              <a:rPr lang="en-GB" smtClean="0"/>
              <a:t>11/07/2022</a:t>
            </a:fld>
            <a:endParaRPr lang="en-GB"/>
          </a:p>
        </p:txBody>
      </p:sp>
      <p:sp>
        <p:nvSpPr>
          <p:cNvPr id="6" name="Segnaposto piè di pagina 5">
            <a:extLst>
              <a:ext uri="{FF2B5EF4-FFF2-40B4-BE49-F238E27FC236}">
                <a16:creationId xmlns:a16="http://schemas.microsoft.com/office/drawing/2014/main" id="{473B1AFE-D41E-6513-4738-D9C15AF089D4}"/>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3C2EAE3F-2E5E-4DAE-7D35-E3E9CD12787B}"/>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133952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BC02E65-811A-DB26-F49E-308BFEF08B75}"/>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F44FFEF2-B945-4E19-C36A-15C7183B3C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D007E4EE-2ED0-4E47-E2E0-D2221AF953BC}"/>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testo 4">
            <a:extLst>
              <a:ext uri="{FF2B5EF4-FFF2-40B4-BE49-F238E27FC236}">
                <a16:creationId xmlns:a16="http://schemas.microsoft.com/office/drawing/2014/main" id="{84BD7F34-0C85-F977-012B-2DD1E8B622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CEB847FE-0875-4C31-BEED-0396233DA787}"/>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7" name="Segnaposto data 6">
            <a:extLst>
              <a:ext uri="{FF2B5EF4-FFF2-40B4-BE49-F238E27FC236}">
                <a16:creationId xmlns:a16="http://schemas.microsoft.com/office/drawing/2014/main" id="{6C22EBA5-60FF-302F-0D49-FF1B0D2C4165}"/>
              </a:ext>
            </a:extLst>
          </p:cNvPr>
          <p:cNvSpPr>
            <a:spLocks noGrp="1"/>
          </p:cNvSpPr>
          <p:nvPr>
            <p:ph type="dt" sz="half" idx="10"/>
          </p:nvPr>
        </p:nvSpPr>
        <p:spPr/>
        <p:txBody>
          <a:bodyPr/>
          <a:lstStyle/>
          <a:p>
            <a:fld id="{E32783F9-8828-43B1-A8C0-F06DC9B21865}" type="datetimeFigureOut">
              <a:rPr lang="en-GB" smtClean="0"/>
              <a:t>11/07/2022</a:t>
            </a:fld>
            <a:endParaRPr lang="en-GB"/>
          </a:p>
        </p:txBody>
      </p:sp>
      <p:sp>
        <p:nvSpPr>
          <p:cNvPr id="8" name="Segnaposto piè di pagina 7">
            <a:extLst>
              <a:ext uri="{FF2B5EF4-FFF2-40B4-BE49-F238E27FC236}">
                <a16:creationId xmlns:a16="http://schemas.microsoft.com/office/drawing/2014/main" id="{B232BA77-6106-7516-C435-8F96DB486D71}"/>
              </a:ext>
            </a:extLst>
          </p:cNvPr>
          <p:cNvSpPr>
            <a:spLocks noGrp="1"/>
          </p:cNvSpPr>
          <p:nvPr>
            <p:ph type="ftr" sz="quarter" idx="11"/>
          </p:nvPr>
        </p:nvSpPr>
        <p:spPr/>
        <p:txBody>
          <a:bodyPr/>
          <a:lstStyle/>
          <a:p>
            <a:endParaRPr lang="en-GB"/>
          </a:p>
        </p:txBody>
      </p:sp>
      <p:sp>
        <p:nvSpPr>
          <p:cNvPr id="9" name="Segnaposto numero diapositiva 8">
            <a:extLst>
              <a:ext uri="{FF2B5EF4-FFF2-40B4-BE49-F238E27FC236}">
                <a16:creationId xmlns:a16="http://schemas.microsoft.com/office/drawing/2014/main" id="{9043BBE1-A817-D506-C060-2E6F4B1037FE}"/>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006553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EA95D4-553D-283A-E1C1-14C6D174D192}"/>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data 2">
            <a:extLst>
              <a:ext uri="{FF2B5EF4-FFF2-40B4-BE49-F238E27FC236}">
                <a16:creationId xmlns:a16="http://schemas.microsoft.com/office/drawing/2014/main" id="{F20D7A0F-75D4-1B7B-6513-AE4D4A621C4F}"/>
              </a:ext>
            </a:extLst>
          </p:cNvPr>
          <p:cNvSpPr>
            <a:spLocks noGrp="1"/>
          </p:cNvSpPr>
          <p:nvPr>
            <p:ph type="dt" sz="half" idx="10"/>
          </p:nvPr>
        </p:nvSpPr>
        <p:spPr/>
        <p:txBody>
          <a:bodyPr/>
          <a:lstStyle/>
          <a:p>
            <a:fld id="{E32783F9-8828-43B1-A8C0-F06DC9B21865}" type="datetimeFigureOut">
              <a:rPr lang="en-GB" smtClean="0"/>
              <a:t>11/07/2022</a:t>
            </a:fld>
            <a:endParaRPr lang="en-GB"/>
          </a:p>
        </p:txBody>
      </p:sp>
      <p:sp>
        <p:nvSpPr>
          <p:cNvPr id="4" name="Segnaposto piè di pagina 3">
            <a:extLst>
              <a:ext uri="{FF2B5EF4-FFF2-40B4-BE49-F238E27FC236}">
                <a16:creationId xmlns:a16="http://schemas.microsoft.com/office/drawing/2014/main" id="{E76121D5-B6CC-C82B-D429-DB77BBDCFCFF}"/>
              </a:ext>
            </a:extLst>
          </p:cNvPr>
          <p:cNvSpPr>
            <a:spLocks noGrp="1"/>
          </p:cNvSpPr>
          <p:nvPr>
            <p:ph type="ftr" sz="quarter" idx="11"/>
          </p:nvPr>
        </p:nvSpPr>
        <p:spPr/>
        <p:txBody>
          <a:bodyPr/>
          <a:lstStyle/>
          <a:p>
            <a:endParaRPr lang="en-GB"/>
          </a:p>
        </p:txBody>
      </p:sp>
      <p:sp>
        <p:nvSpPr>
          <p:cNvPr id="5" name="Segnaposto numero diapositiva 4">
            <a:extLst>
              <a:ext uri="{FF2B5EF4-FFF2-40B4-BE49-F238E27FC236}">
                <a16:creationId xmlns:a16="http://schemas.microsoft.com/office/drawing/2014/main" id="{051E315D-6F7E-1195-AED1-B54F954026BD}"/>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351939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0D37709A-BCF1-CD6A-8CE4-934D8B720CCE}"/>
              </a:ext>
            </a:extLst>
          </p:cNvPr>
          <p:cNvSpPr>
            <a:spLocks noGrp="1"/>
          </p:cNvSpPr>
          <p:nvPr>
            <p:ph type="dt" sz="half" idx="10"/>
          </p:nvPr>
        </p:nvSpPr>
        <p:spPr/>
        <p:txBody>
          <a:bodyPr/>
          <a:lstStyle/>
          <a:p>
            <a:fld id="{E32783F9-8828-43B1-A8C0-F06DC9B21865}" type="datetimeFigureOut">
              <a:rPr lang="en-GB" smtClean="0"/>
              <a:t>11/07/2022</a:t>
            </a:fld>
            <a:endParaRPr lang="en-GB"/>
          </a:p>
        </p:txBody>
      </p:sp>
      <p:sp>
        <p:nvSpPr>
          <p:cNvPr id="3" name="Segnaposto piè di pagina 2">
            <a:extLst>
              <a:ext uri="{FF2B5EF4-FFF2-40B4-BE49-F238E27FC236}">
                <a16:creationId xmlns:a16="http://schemas.microsoft.com/office/drawing/2014/main" id="{67D30706-B21A-B364-3A86-296D5EDAE96D}"/>
              </a:ext>
            </a:extLst>
          </p:cNvPr>
          <p:cNvSpPr>
            <a:spLocks noGrp="1"/>
          </p:cNvSpPr>
          <p:nvPr>
            <p:ph type="ftr" sz="quarter" idx="11"/>
          </p:nvPr>
        </p:nvSpPr>
        <p:spPr/>
        <p:txBody>
          <a:bodyPr/>
          <a:lstStyle/>
          <a:p>
            <a:endParaRPr lang="en-GB"/>
          </a:p>
        </p:txBody>
      </p:sp>
      <p:sp>
        <p:nvSpPr>
          <p:cNvPr id="4" name="Segnaposto numero diapositiva 3">
            <a:extLst>
              <a:ext uri="{FF2B5EF4-FFF2-40B4-BE49-F238E27FC236}">
                <a16:creationId xmlns:a16="http://schemas.microsoft.com/office/drawing/2014/main" id="{B0F10267-D59A-D26D-6445-97094EB76D69}"/>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2812692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DDFA64-40A9-A068-C560-DB2A5F584BF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CA4695D2-BFD2-3A26-5C64-540625DCCD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testo 3">
            <a:extLst>
              <a:ext uri="{FF2B5EF4-FFF2-40B4-BE49-F238E27FC236}">
                <a16:creationId xmlns:a16="http://schemas.microsoft.com/office/drawing/2014/main" id="{AF5517C4-F44E-6BD5-0DEB-F17C42B1F4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90B15EAA-D33E-CBBD-75D1-E2DFCB4DA0E0}"/>
              </a:ext>
            </a:extLst>
          </p:cNvPr>
          <p:cNvSpPr>
            <a:spLocks noGrp="1"/>
          </p:cNvSpPr>
          <p:nvPr>
            <p:ph type="dt" sz="half" idx="10"/>
          </p:nvPr>
        </p:nvSpPr>
        <p:spPr/>
        <p:txBody>
          <a:bodyPr/>
          <a:lstStyle/>
          <a:p>
            <a:fld id="{E32783F9-8828-43B1-A8C0-F06DC9B21865}" type="datetimeFigureOut">
              <a:rPr lang="en-GB" smtClean="0"/>
              <a:t>11/07/2022</a:t>
            </a:fld>
            <a:endParaRPr lang="en-GB"/>
          </a:p>
        </p:txBody>
      </p:sp>
      <p:sp>
        <p:nvSpPr>
          <p:cNvPr id="6" name="Segnaposto piè di pagina 5">
            <a:extLst>
              <a:ext uri="{FF2B5EF4-FFF2-40B4-BE49-F238E27FC236}">
                <a16:creationId xmlns:a16="http://schemas.microsoft.com/office/drawing/2014/main" id="{720A3595-1AF1-9881-96D4-B212116C23B5}"/>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BAE9CE83-84E1-E8AB-0CFE-383B2A45A328}"/>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4290229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92C66AF-68A3-103F-484D-56876E266013}"/>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immagine 2">
            <a:extLst>
              <a:ext uri="{FF2B5EF4-FFF2-40B4-BE49-F238E27FC236}">
                <a16:creationId xmlns:a16="http://schemas.microsoft.com/office/drawing/2014/main" id="{01816918-F503-8EFD-9A22-5FDE401134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Segnaposto testo 3">
            <a:extLst>
              <a:ext uri="{FF2B5EF4-FFF2-40B4-BE49-F238E27FC236}">
                <a16:creationId xmlns:a16="http://schemas.microsoft.com/office/drawing/2014/main" id="{39D2E545-C74D-C015-1144-945AA9B5E4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0A2FEB1-E8A4-ADD5-3031-742A27A1700D}"/>
              </a:ext>
            </a:extLst>
          </p:cNvPr>
          <p:cNvSpPr>
            <a:spLocks noGrp="1"/>
          </p:cNvSpPr>
          <p:nvPr>
            <p:ph type="dt" sz="half" idx="10"/>
          </p:nvPr>
        </p:nvSpPr>
        <p:spPr/>
        <p:txBody>
          <a:bodyPr/>
          <a:lstStyle/>
          <a:p>
            <a:fld id="{E32783F9-8828-43B1-A8C0-F06DC9B21865}" type="datetimeFigureOut">
              <a:rPr lang="en-GB" smtClean="0"/>
              <a:t>11/07/2022</a:t>
            </a:fld>
            <a:endParaRPr lang="en-GB"/>
          </a:p>
        </p:txBody>
      </p:sp>
      <p:sp>
        <p:nvSpPr>
          <p:cNvPr id="6" name="Segnaposto piè di pagina 5">
            <a:extLst>
              <a:ext uri="{FF2B5EF4-FFF2-40B4-BE49-F238E27FC236}">
                <a16:creationId xmlns:a16="http://schemas.microsoft.com/office/drawing/2014/main" id="{009DF49B-8AA9-2B0E-4444-C3D26EF102E5}"/>
              </a:ext>
            </a:extLst>
          </p:cNvPr>
          <p:cNvSpPr>
            <a:spLocks noGrp="1"/>
          </p:cNvSpPr>
          <p:nvPr>
            <p:ph type="ftr" sz="quarter" idx="11"/>
          </p:nvPr>
        </p:nvSpPr>
        <p:spPr/>
        <p:txBody>
          <a:bodyPr/>
          <a:lstStyle/>
          <a:p>
            <a:endParaRPr lang="en-US" dirty="0"/>
          </a:p>
        </p:txBody>
      </p:sp>
      <p:sp>
        <p:nvSpPr>
          <p:cNvPr id="7" name="Segnaposto numero diapositiva 6">
            <a:extLst>
              <a:ext uri="{FF2B5EF4-FFF2-40B4-BE49-F238E27FC236}">
                <a16:creationId xmlns:a16="http://schemas.microsoft.com/office/drawing/2014/main" id="{942395A7-C365-3B11-71DB-270C72E5C3EB}"/>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980311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4459C449-530C-B91C-5B29-237DFCBD89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23469194-CF80-8DF2-8E99-25FCCF6C76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9D1F4496-82F9-2FAC-046A-55B4A0B731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2783F9-8828-43B1-A8C0-F06DC9B21865}" type="datetimeFigureOut">
              <a:rPr lang="en-GB" smtClean="0"/>
              <a:t>11/07/2022</a:t>
            </a:fld>
            <a:endParaRPr lang="en-GB"/>
          </a:p>
        </p:txBody>
      </p:sp>
      <p:sp>
        <p:nvSpPr>
          <p:cNvPr id="5" name="Segnaposto piè di pagina 4">
            <a:extLst>
              <a:ext uri="{FF2B5EF4-FFF2-40B4-BE49-F238E27FC236}">
                <a16:creationId xmlns:a16="http://schemas.microsoft.com/office/drawing/2014/main" id="{F4C4B586-872A-C8A5-4C05-5606F75817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egnaposto numero diapositiva 5">
            <a:extLst>
              <a:ext uri="{FF2B5EF4-FFF2-40B4-BE49-F238E27FC236}">
                <a16:creationId xmlns:a16="http://schemas.microsoft.com/office/drawing/2014/main" id="{553DA227-E03B-5307-8A80-CC704AACD7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475715-4F96-4B07-A658-F5F8EBA3CE3E}" type="slidenum">
              <a:rPr lang="en-GB" smtClean="0"/>
              <a:t>‹N›</a:t>
            </a:fld>
            <a:endParaRPr lang="en-GB"/>
          </a:p>
        </p:txBody>
      </p:sp>
    </p:spTree>
    <p:extLst>
      <p:ext uri="{BB962C8B-B14F-4D97-AF65-F5344CB8AC3E}">
        <p14:creationId xmlns:p14="http://schemas.microsoft.com/office/powerpoint/2010/main" val="3185755179"/>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4.jpg"/><Relationship Id="rId4" Type="http://schemas.openxmlformats.org/officeDocument/2006/relationships/image" Target="../media/image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ottotitolo 2">
            <a:extLst>
              <a:ext uri="{FF2B5EF4-FFF2-40B4-BE49-F238E27FC236}">
                <a16:creationId xmlns:a16="http://schemas.microsoft.com/office/drawing/2014/main" id="{F4BE78FB-94FB-03B0-5922-FFFD89F591EF}"/>
              </a:ext>
            </a:extLst>
          </p:cNvPr>
          <p:cNvSpPr>
            <a:spLocks noGrp="1"/>
          </p:cNvSpPr>
          <p:nvPr>
            <p:ph type="subTitle" idx="1"/>
          </p:nvPr>
        </p:nvSpPr>
        <p:spPr>
          <a:xfrm>
            <a:off x="1524001" y="4940087"/>
            <a:ext cx="9144000" cy="1321225"/>
          </a:xfrm>
        </p:spPr>
        <p:txBody>
          <a:bodyPr>
            <a:normAutofit/>
          </a:bodyPr>
          <a:lstStyle/>
          <a:p>
            <a:r>
              <a:rPr lang="it-IT" sz="2000" dirty="0">
                <a:latin typeface="Times New Roman" panose="02020603050405020304" pitchFamily="18" charset="0"/>
                <a:cs typeface="Times New Roman" panose="02020603050405020304" pitchFamily="18" charset="0"/>
              </a:rPr>
              <a:t>Maria Lorena Morelli, Lorenzo Cester</a:t>
            </a:r>
          </a:p>
          <a:p>
            <a:r>
              <a:rPr lang="it-IT" sz="2000" dirty="0">
                <a:latin typeface="Times New Roman" panose="02020603050405020304" pitchFamily="18" charset="0"/>
                <a:cs typeface="Times New Roman" panose="02020603050405020304" pitchFamily="18" charset="0"/>
              </a:rPr>
              <a:t>Course of </a:t>
            </a:r>
            <a:r>
              <a:rPr lang="it-IT" sz="2000" dirty="0" err="1">
                <a:latin typeface="Times New Roman" panose="02020603050405020304" pitchFamily="18" charset="0"/>
                <a:cs typeface="Times New Roman" panose="02020603050405020304" pitchFamily="18" charset="0"/>
              </a:rPr>
              <a:t>Biomedical</a:t>
            </a:r>
            <a:r>
              <a:rPr lang="it-IT" sz="2000" dirty="0">
                <a:latin typeface="Times New Roman" panose="02020603050405020304" pitchFamily="18" charset="0"/>
                <a:cs typeface="Times New Roman" panose="02020603050405020304" pitchFamily="18" charset="0"/>
              </a:rPr>
              <a:t> Wearable Technologies for Healthcare and </a:t>
            </a:r>
            <a:r>
              <a:rPr lang="it-IT" sz="2000" dirty="0" err="1">
                <a:latin typeface="Times New Roman" panose="02020603050405020304" pitchFamily="18" charset="0"/>
                <a:cs typeface="Times New Roman" panose="02020603050405020304" pitchFamily="18" charset="0"/>
              </a:rPr>
              <a:t>Wellbeing</a:t>
            </a:r>
            <a:endParaRPr lang="it-IT" sz="2000" dirty="0">
              <a:latin typeface="Times New Roman" panose="02020603050405020304" pitchFamily="18" charset="0"/>
              <a:cs typeface="Times New Roman" panose="02020603050405020304" pitchFamily="18" charset="0"/>
            </a:endParaRPr>
          </a:p>
          <a:p>
            <a:r>
              <a:rPr lang="it-IT" sz="2000" dirty="0">
                <a:latin typeface="Times New Roman" panose="02020603050405020304" pitchFamily="18" charset="0"/>
                <a:cs typeface="Times New Roman" panose="02020603050405020304" pitchFamily="18" charset="0"/>
              </a:rPr>
              <a:t>A.Y. 2021-2022</a:t>
            </a:r>
            <a:endParaRPr lang="en-GB" sz="2000" dirty="0">
              <a:latin typeface="Times New Roman" panose="02020603050405020304" pitchFamily="18" charset="0"/>
              <a:cs typeface="Times New Roman" panose="02020603050405020304" pitchFamily="18" charset="0"/>
            </a:endParaRPr>
          </a:p>
        </p:txBody>
      </p:sp>
      <p:pic>
        <p:nvPicPr>
          <p:cNvPr id="5" name="Immagine 4">
            <a:extLst>
              <a:ext uri="{FF2B5EF4-FFF2-40B4-BE49-F238E27FC236}">
                <a16:creationId xmlns:a16="http://schemas.microsoft.com/office/drawing/2014/main" id="{ABD7C39A-93AD-7469-EE85-53A3098633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1593" y="2791691"/>
            <a:ext cx="1828800" cy="1828800"/>
          </a:xfrm>
          <a:prstGeom prst="rect">
            <a:avLst/>
          </a:prstGeom>
        </p:spPr>
      </p:pic>
      <p:sp>
        <p:nvSpPr>
          <p:cNvPr id="10" name="CasellaDiTesto 9">
            <a:extLst>
              <a:ext uri="{FF2B5EF4-FFF2-40B4-BE49-F238E27FC236}">
                <a16:creationId xmlns:a16="http://schemas.microsoft.com/office/drawing/2014/main" id="{6C250C9E-902B-53C0-7847-2853EAE8E236}"/>
              </a:ext>
            </a:extLst>
          </p:cNvPr>
          <p:cNvSpPr txBox="1"/>
          <p:nvPr/>
        </p:nvSpPr>
        <p:spPr>
          <a:xfrm>
            <a:off x="4758371" y="1842529"/>
            <a:ext cx="2675245" cy="1015663"/>
          </a:xfrm>
          <a:prstGeom prst="rect">
            <a:avLst/>
          </a:prstGeom>
          <a:noFill/>
        </p:spPr>
        <p:txBody>
          <a:bodyPr wrap="square" rtlCol="0">
            <a:spAutoFit/>
          </a:bodyPr>
          <a:lstStyle/>
          <a:p>
            <a:r>
              <a:rPr lang="it-IT" sz="6000" dirty="0">
                <a:effectLst>
                  <a:outerShdw blurRad="38100" dist="38100" dir="2700000" algn="tl">
                    <a:srgbClr val="000000">
                      <a:alpha val="43137"/>
                    </a:srgbClr>
                  </a:outerShdw>
                </a:effectLst>
                <a:latin typeface="Pristina" panose="03060402040406080204" pitchFamily="66" charset="0"/>
              </a:rPr>
              <a:t>Chill</a:t>
            </a:r>
            <a:r>
              <a:rPr lang="it-IT" sz="6000" dirty="0">
                <a:effectLst>
                  <a:outerShdw blurRad="38100" dist="38100" dir="2700000" algn="tl">
                    <a:srgbClr val="000000">
                      <a:alpha val="43137"/>
                    </a:srgbClr>
                  </a:outerShdw>
                </a:effectLst>
                <a:latin typeface="Baskerville Old Face" panose="02020602080505020303" pitchFamily="18" charset="0"/>
              </a:rPr>
              <a:t>App</a:t>
            </a:r>
          </a:p>
        </p:txBody>
      </p:sp>
      <p:sp>
        <p:nvSpPr>
          <p:cNvPr id="2" name="CasellaDiTesto 1">
            <a:extLst>
              <a:ext uri="{FF2B5EF4-FFF2-40B4-BE49-F238E27FC236}">
                <a16:creationId xmlns:a16="http://schemas.microsoft.com/office/drawing/2014/main" id="{18E4A442-9AE2-3277-5B4B-988DF332526C}"/>
              </a:ext>
            </a:extLst>
          </p:cNvPr>
          <p:cNvSpPr txBox="1"/>
          <p:nvPr/>
        </p:nvSpPr>
        <p:spPr>
          <a:xfrm>
            <a:off x="3609466" y="596688"/>
            <a:ext cx="4973056" cy="707886"/>
          </a:xfrm>
          <a:prstGeom prst="rect">
            <a:avLst/>
          </a:prstGeom>
          <a:noFill/>
        </p:spPr>
        <p:txBody>
          <a:bodyPr wrap="square" rtlCol="0">
            <a:spAutoFit/>
          </a:bodyPr>
          <a:lstStyle/>
          <a:p>
            <a:pPr algn="ctr"/>
            <a:r>
              <a:rPr lang="it-IT" sz="2000" dirty="0">
                <a:latin typeface="Times New Roman" panose="02020603050405020304" pitchFamily="18" charset="0"/>
                <a:cs typeface="Times New Roman" panose="02020603050405020304" pitchFamily="18" charset="0"/>
              </a:rPr>
              <a:t>University of Padova</a:t>
            </a:r>
          </a:p>
          <a:p>
            <a:pPr algn="ctr"/>
            <a:r>
              <a:rPr lang="it-IT" sz="2000" dirty="0">
                <a:latin typeface="Times New Roman" panose="02020603050405020304" pitchFamily="18" charset="0"/>
                <a:cs typeface="Times New Roman" panose="02020603050405020304" pitchFamily="18" charset="0"/>
              </a:rPr>
              <a:t>Department of Information Engineering</a:t>
            </a:r>
            <a:endParaRPr lang="en-GB"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3097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D839FFE-EDC4-FEDB-8A9F-A8D1EF751E01}"/>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visualization</a:t>
            </a:r>
            <a:endParaRPr lang="en-GB" sz="32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845308D5-7645-F9FC-C59C-F96694256BB6}"/>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Immagine 12">
            <a:extLst>
              <a:ext uri="{FF2B5EF4-FFF2-40B4-BE49-F238E27FC236}">
                <a16:creationId xmlns:a16="http://schemas.microsoft.com/office/drawing/2014/main" id="{E78F8628-5FD4-D89B-C7A5-20564FF617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5418" y="2387138"/>
            <a:ext cx="1875213" cy="3750425"/>
          </a:xfrm>
          <a:prstGeom prst="rect">
            <a:avLst/>
          </a:prstGeom>
        </p:spPr>
      </p:pic>
      <p:pic>
        <p:nvPicPr>
          <p:cNvPr id="15" name="Immagine 14">
            <a:extLst>
              <a:ext uri="{FF2B5EF4-FFF2-40B4-BE49-F238E27FC236}">
                <a16:creationId xmlns:a16="http://schemas.microsoft.com/office/drawing/2014/main" id="{B4FBAA92-C581-C7E7-F9A9-E0046D9DAB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61369" y="2387137"/>
            <a:ext cx="1875213" cy="3750426"/>
          </a:xfrm>
          <a:prstGeom prst="rect">
            <a:avLst/>
          </a:prstGeom>
        </p:spPr>
      </p:pic>
      <p:pic>
        <p:nvPicPr>
          <p:cNvPr id="16" name="SVID_20220710_131802_1">
            <a:hlinkClick r:id="" action="ppaction://media"/>
            <a:extLst>
              <a:ext uri="{FF2B5EF4-FFF2-40B4-BE49-F238E27FC236}">
                <a16:creationId xmlns:a16="http://schemas.microsoft.com/office/drawing/2014/main" id="{71773EA9-7161-8B1C-70B9-344B6ED8A69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158393" y="2387137"/>
            <a:ext cx="1875213" cy="3750426"/>
          </a:xfrm>
          <a:prstGeom prst="rect">
            <a:avLst/>
          </a:prstGeom>
        </p:spPr>
      </p:pic>
      <p:sp>
        <p:nvSpPr>
          <p:cNvPr id="17" name="CasellaDiTesto 16">
            <a:extLst>
              <a:ext uri="{FF2B5EF4-FFF2-40B4-BE49-F238E27FC236}">
                <a16:creationId xmlns:a16="http://schemas.microsoft.com/office/drawing/2014/main" id="{6B8EBD58-67FC-12B6-6AD6-83290A165D6B}"/>
              </a:ext>
            </a:extLst>
          </p:cNvPr>
          <p:cNvSpPr txBox="1"/>
          <p:nvPr/>
        </p:nvSpPr>
        <p:spPr>
          <a:xfrm>
            <a:off x="1803022" y="1927478"/>
            <a:ext cx="1180003" cy="369332"/>
          </a:xfrm>
          <a:prstGeom prst="rect">
            <a:avLst/>
          </a:prstGeom>
          <a:noFill/>
        </p:spPr>
        <p:txBody>
          <a:bodyPr wrap="none" rtlCol="0">
            <a:spAutoFit/>
          </a:bodyPr>
          <a:lstStyle/>
          <a:p>
            <a:r>
              <a:rPr lang="it-IT" dirty="0"/>
              <a:t>Heart data</a:t>
            </a:r>
            <a:endParaRPr lang="en-GB" dirty="0"/>
          </a:p>
        </p:txBody>
      </p:sp>
      <p:sp>
        <p:nvSpPr>
          <p:cNvPr id="18" name="CasellaDiTesto 17">
            <a:extLst>
              <a:ext uri="{FF2B5EF4-FFF2-40B4-BE49-F238E27FC236}">
                <a16:creationId xmlns:a16="http://schemas.microsoft.com/office/drawing/2014/main" id="{A5B9985F-27EF-4B05-3A59-C03E63D21443}"/>
              </a:ext>
            </a:extLst>
          </p:cNvPr>
          <p:cNvSpPr txBox="1"/>
          <p:nvPr/>
        </p:nvSpPr>
        <p:spPr>
          <a:xfrm>
            <a:off x="9216988" y="1927478"/>
            <a:ext cx="1163973" cy="369332"/>
          </a:xfrm>
          <a:prstGeom prst="rect">
            <a:avLst/>
          </a:prstGeom>
          <a:noFill/>
        </p:spPr>
        <p:txBody>
          <a:bodyPr wrap="none" rtlCol="0">
            <a:spAutoFit/>
          </a:bodyPr>
          <a:lstStyle/>
          <a:p>
            <a:r>
              <a:rPr lang="it-IT" dirty="0" err="1"/>
              <a:t>Sleep</a:t>
            </a:r>
            <a:r>
              <a:rPr lang="it-IT" dirty="0"/>
              <a:t> data</a:t>
            </a:r>
            <a:endParaRPr lang="en-GB" dirty="0"/>
          </a:p>
        </p:txBody>
      </p:sp>
      <p:sp>
        <p:nvSpPr>
          <p:cNvPr id="19" name="CasellaDiTesto 18">
            <a:extLst>
              <a:ext uri="{FF2B5EF4-FFF2-40B4-BE49-F238E27FC236}">
                <a16:creationId xmlns:a16="http://schemas.microsoft.com/office/drawing/2014/main" id="{1C99BF81-DC54-4AC8-BD5A-5C9EF64E86B8}"/>
              </a:ext>
            </a:extLst>
          </p:cNvPr>
          <p:cNvSpPr txBox="1"/>
          <p:nvPr/>
        </p:nvSpPr>
        <p:spPr>
          <a:xfrm>
            <a:off x="5505997" y="1927478"/>
            <a:ext cx="1351524" cy="369332"/>
          </a:xfrm>
          <a:prstGeom prst="rect">
            <a:avLst/>
          </a:prstGeom>
          <a:noFill/>
        </p:spPr>
        <p:txBody>
          <a:bodyPr wrap="none" rtlCol="0">
            <a:spAutoFit/>
          </a:bodyPr>
          <a:lstStyle/>
          <a:p>
            <a:r>
              <a:rPr lang="it-IT" dirty="0"/>
              <a:t>Activity data</a:t>
            </a:r>
            <a:endParaRPr lang="en-GB" dirty="0"/>
          </a:p>
        </p:txBody>
      </p:sp>
    </p:spTree>
    <p:extLst>
      <p:ext uri="{BB962C8B-B14F-4D97-AF65-F5344CB8AC3E}">
        <p14:creationId xmlns:p14="http://schemas.microsoft.com/office/powerpoint/2010/main" val="1553957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mute="1">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AF5A1CC-8159-A4B3-A662-5D4C135F4DB6}"/>
              </a:ext>
            </a:extLst>
          </p:cNvPr>
          <p:cNvSpPr>
            <a:spLocks noGrp="1"/>
          </p:cNvSpPr>
          <p:nvPr>
            <p:ph type="title"/>
          </p:nvPr>
        </p:nvSpPr>
        <p:spPr/>
        <p:txBody>
          <a:bodyPr/>
          <a:lstStyle/>
          <a:p>
            <a:r>
              <a:rPr lang="it-IT" dirty="0" err="1">
                <a:latin typeface="Times New Roman" panose="02020603050405020304" pitchFamily="18" charset="0"/>
                <a:cs typeface="Times New Roman" panose="02020603050405020304" pitchFamily="18" charset="0"/>
              </a:rPr>
              <a:t>Original</a:t>
            </a:r>
            <a:r>
              <a:rPr lang="it-IT" dirty="0">
                <a:latin typeface="Times New Roman" panose="02020603050405020304" pitchFamily="18" charset="0"/>
                <a:cs typeface="Times New Roman" panose="02020603050405020304" pitchFamily="18" charset="0"/>
              </a:rPr>
              <a:t> features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Yoga and </a:t>
            </a:r>
            <a:r>
              <a:rPr lang="it-IT" sz="3200" dirty="0" err="1">
                <a:latin typeface="Times New Roman" panose="02020603050405020304" pitchFamily="18" charset="0"/>
                <a:cs typeface="Times New Roman" panose="02020603050405020304" pitchFamily="18" charset="0"/>
              </a:rPr>
              <a:t>flower</a:t>
            </a:r>
            <a:r>
              <a:rPr lang="it-IT" sz="3200" dirty="0">
                <a:latin typeface="Times New Roman" panose="02020603050405020304" pitchFamily="18" charset="0"/>
                <a:cs typeface="Times New Roman" panose="02020603050405020304" pitchFamily="18" charset="0"/>
              </a:rPr>
              <a:t>-</a:t>
            </a:r>
            <a:r>
              <a:rPr lang="it-IT" sz="3200" dirty="0" err="1">
                <a:latin typeface="Times New Roman" panose="02020603050405020304" pitchFamily="18" charset="0"/>
                <a:cs typeface="Times New Roman" panose="02020603050405020304" pitchFamily="18" charset="0"/>
              </a:rPr>
              <a:t>growth</a:t>
            </a:r>
            <a:r>
              <a:rPr lang="it-IT" sz="3200" dirty="0">
                <a:latin typeface="Times New Roman" panose="02020603050405020304" pitchFamily="18" charset="0"/>
                <a:cs typeface="Times New Roman" panose="02020603050405020304" pitchFamily="18" charset="0"/>
              </a:rPr>
              <a:t>-by-steps</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F6853420-C874-F61D-677D-FC490587CF33}"/>
              </a:ext>
            </a:extLst>
          </p:cNvPr>
          <p:cNvSpPr>
            <a:spLocks noGrp="1"/>
          </p:cNvSpPr>
          <p:nvPr>
            <p:ph idx="1"/>
          </p:nvPr>
        </p:nvSpPr>
        <p:spPr/>
        <p:txBody>
          <a:bodyPr/>
          <a:lstStyle/>
          <a:p>
            <a:endParaRPr lang="en-GB"/>
          </a:p>
        </p:txBody>
      </p:sp>
      <p:sp>
        <p:nvSpPr>
          <p:cNvPr id="6" name="Rettangolo 5">
            <a:extLst>
              <a:ext uri="{FF2B5EF4-FFF2-40B4-BE49-F238E27FC236}">
                <a16:creationId xmlns:a16="http://schemas.microsoft.com/office/drawing/2014/main" id="{60C98B06-461D-548D-644F-540E99ED1C8C}"/>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50213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04104F0-144A-609D-DCCC-10BAD6CBB6ED}"/>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Project management </a:t>
            </a:r>
            <a:r>
              <a:rPr lang="it-IT" dirty="0" err="1">
                <a:latin typeface="Times New Roman" panose="02020603050405020304" pitchFamily="18" charset="0"/>
                <a:cs typeface="Times New Roman" panose="02020603050405020304" pitchFamily="18" charset="0"/>
              </a:rPr>
              <a:t>flavours</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1DD29EB4-C733-02BE-6720-937F777B89EA}"/>
              </a:ext>
            </a:extLst>
          </p:cNvPr>
          <p:cNvSpPr>
            <a:spLocks noGrp="1"/>
          </p:cNvSpPr>
          <p:nvPr>
            <p:ph idx="1"/>
          </p:nvPr>
        </p:nvSpPr>
        <p:spPr/>
        <p:txBody>
          <a:bodyPr/>
          <a:lstStyle/>
          <a:p>
            <a:endParaRPr lang="en-GB" dirty="0"/>
          </a:p>
        </p:txBody>
      </p:sp>
      <p:sp>
        <p:nvSpPr>
          <p:cNvPr id="6" name="Rettangolo 5">
            <a:extLst>
              <a:ext uri="{FF2B5EF4-FFF2-40B4-BE49-F238E27FC236}">
                <a16:creationId xmlns:a16="http://schemas.microsoft.com/office/drawing/2014/main" id="{32792DC5-8C1C-6A15-B3B1-E13F96FD9AB1}"/>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6817698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283D416-79B6-BD00-66B2-635EB66A7587}"/>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Special </a:t>
            </a:r>
            <a:r>
              <a:rPr lang="it-IT" dirty="0" err="1">
                <a:latin typeface="Times New Roman" panose="02020603050405020304" pitchFamily="18" charset="0"/>
                <a:cs typeface="Times New Roman" panose="02020603050405020304" pitchFamily="18" charset="0"/>
              </a:rPr>
              <a:t>implementations</a:t>
            </a:r>
            <a:br>
              <a:rPr lang="it-IT" dirty="0">
                <a:latin typeface="Times New Roman" panose="02020603050405020304" pitchFamily="18" charset="0"/>
                <a:cs typeface="Times New Roman" panose="02020603050405020304" pitchFamily="18" charset="0"/>
              </a:rPr>
            </a:br>
            <a:r>
              <a:rPr lang="it-IT" sz="3200" dirty="0" err="1">
                <a:latin typeface="Times New Roman" panose="02020603050405020304" pitchFamily="18" charset="0"/>
                <a:cs typeface="Times New Roman" panose="02020603050405020304" pitchFamily="18" charset="0"/>
              </a:rPr>
              <a:t>isTokenValid</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A77226B8-6A59-7287-2C34-4B788B4D7AC1}"/>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Two </a:t>
            </a:r>
            <a:r>
              <a:rPr lang="it-IT" sz="2200" dirty="0" err="1">
                <a:latin typeface="Times New Roman" panose="02020603050405020304" pitchFamily="18" charset="0"/>
                <a:cs typeface="Times New Roman" panose="02020603050405020304" pitchFamily="18" charset="0"/>
              </a:rPr>
              <a:t>main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problems</a:t>
            </a:r>
            <a:r>
              <a:rPr lang="it-IT" sz="2200" dirty="0">
                <a:latin typeface="Times New Roman" panose="02020603050405020304" pitchFamily="18" charset="0"/>
                <a:cs typeface="Times New Roman" panose="02020603050405020304" pitchFamily="18" charset="0"/>
              </a:rPr>
              <a:t> are the refresh token </a:t>
            </a:r>
            <a:r>
              <a:rPr lang="it-IT" sz="2200" dirty="0" err="1">
                <a:latin typeface="Times New Roman" panose="02020603050405020304" pitchFamily="18" charset="0"/>
                <a:cs typeface="Times New Roman" panose="02020603050405020304" pitchFamily="18" charset="0"/>
              </a:rPr>
              <a:t>expiring</a:t>
            </a:r>
            <a:r>
              <a:rPr lang="it-IT" sz="2200" dirty="0">
                <a:latin typeface="Times New Roman" panose="02020603050405020304" pitchFamily="18" charset="0"/>
                <a:cs typeface="Times New Roman" panose="02020603050405020304" pitchFamily="18" charset="0"/>
              </a:rPr>
              <a:t> and the </a:t>
            </a:r>
            <a:r>
              <a:rPr lang="it-IT" sz="2200" dirty="0" err="1">
                <a:latin typeface="Times New Roman" panose="02020603050405020304" pitchFamily="18" charset="0"/>
                <a:cs typeface="Times New Roman" panose="02020603050405020304" pitchFamily="18" charset="0"/>
              </a:rPr>
              <a:t>presence</a:t>
            </a:r>
            <a:r>
              <a:rPr lang="it-IT" sz="2200" dirty="0">
                <a:latin typeface="Times New Roman" panose="02020603050405020304" pitchFamily="18" charset="0"/>
                <a:cs typeface="Times New Roman" panose="02020603050405020304" pitchFamily="18" charset="0"/>
              </a:rPr>
              <a:t> of a </a:t>
            </a:r>
            <a:r>
              <a:rPr lang="it-IT" sz="2200" dirty="0" err="1">
                <a:latin typeface="Times New Roman" panose="02020603050405020304" pitchFamily="18" charset="0"/>
                <a:cs typeface="Times New Roman" panose="02020603050405020304" pitchFamily="18" charset="0"/>
              </a:rPr>
              <a:t>limit</a:t>
            </a:r>
            <a:r>
              <a:rPr lang="it-IT" sz="2200" dirty="0">
                <a:latin typeface="Times New Roman" panose="02020603050405020304" pitchFamily="18" charset="0"/>
                <a:cs typeface="Times New Roman" panose="02020603050405020304" pitchFamily="18" charset="0"/>
              </a:rPr>
              <a:t> rate of queries </a:t>
            </a:r>
            <a:r>
              <a:rPr lang="it-IT" sz="2200" dirty="0" err="1">
                <a:latin typeface="Times New Roman" panose="02020603050405020304" pitchFamily="18" charset="0"/>
                <a:cs typeface="Times New Roman" panose="02020603050405020304" pitchFamily="18" charset="0"/>
              </a:rPr>
              <a:t>that</a:t>
            </a:r>
            <a:r>
              <a:rPr lang="it-IT" sz="2200" dirty="0">
                <a:latin typeface="Times New Roman" panose="02020603050405020304" pitchFamily="18" charset="0"/>
                <a:cs typeface="Times New Roman" panose="02020603050405020304" pitchFamily="18" charset="0"/>
              </a:rPr>
              <a:t> can be </a:t>
            </a:r>
            <a:r>
              <a:rPr lang="it-IT" sz="2200" dirty="0" err="1">
                <a:latin typeface="Times New Roman" panose="02020603050405020304" pitchFamily="18" charset="0"/>
                <a:cs typeface="Times New Roman" panose="02020603050405020304" pitchFamily="18" charset="0"/>
              </a:rPr>
              <a:t>done</a:t>
            </a:r>
            <a:r>
              <a:rPr lang="it-IT" sz="2200" dirty="0">
                <a:latin typeface="Times New Roman" panose="02020603050405020304" pitchFamily="18" charset="0"/>
                <a:cs typeface="Times New Roman" panose="02020603050405020304" pitchFamily="18" charset="0"/>
              </a:rPr>
              <a:t> to the </a:t>
            </a:r>
            <a:r>
              <a:rPr lang="it-IT" sz="2200" dirty="0" err="1">
                <a:latin typeface="Times New Roman" panose="02020603050405020304" pitchFamily="18" charset="0"/>
                <a:cs typeface="Times New Roman" panose="02020603050405020304" pitchFamily="18" charset="0"/>
              </a:rPr>
              <a:t>Fitbit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resource</a:t>
            </a:r>
            <a:r>
              <a:rPr lang="it-IT" sz="2200" dirty="0">
                <a:latin typeface="Times New Roman" panose="02020603050405020304" pitchFamily="18" charset="0"/>
                <a:cs typeface="Times New Roman" panose="02020603050405020304" pitchFamily="18" charset="0"/>
              </a:rPr>
              <a:t> server (150 per hour).</a:t>
            </a:r>
          </a:p>
          <a:p>
            <a:pPr algn="just"/>
            <a:r>
              <a:rPr lang="it-IT" sz="2200" dirty="0">
                <a:latin typeface="Times New Roman" panose="02020603050405020304" pitchFamily="18" charset="0"/>
                <a:cs typeface="Times New Roman" panose="02020603050405020304" pitchFamily="18" charset="0"/>
              </a:rPr>
              <a:t>In order to investigate </a:t>
            </a:r>
            <a:r>
              <a:rPr lang="it-IT" sz="2200" dirty="0" err="1">
                <a:latin typeface="Times New Roman" panose="02020603050405020304" pitchFamily="18" charset="0"/>
                <a:cs typeface="Times New Roman" panose="02020603050405020304" pitchFamily="18" charset="0"/>
              </a:rPr>
              <a:t>whether</a:t>
            </a:r>
            <a:r>
              <a:rPr lang="it-IT" sz="2200" dirty="0">
                <a:latin typeface="Times New Roman" panose="02020603050405020304" pitchFamily="18" charset="0"/>
                <a:cs typeface="Times New Roman" panose="02020603050405020304" pitchFamily="18" charset="0"/>
              </a:rPr>
              <a:t> the refresh token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still</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valid</a:t>
            </a:r>
            <a:r>
              <a:rPr lang="it-IT" sz="2200" dirty="0">
                <a:latin typeface="Times New Roman" panose="02020603050405020304" pitchFamily="18" charset="0"/>
                <a:cs typeface="Times New Roman" panose="02020603050405020304" pitchFamily="18" charset="0"/>
              </a:rPr>
              <a:t> or </a:t>
            </a:r>
            <a:r>
              <a:rPr lang="it-IT" sz="2200" dirty="0" err="1">
                <a:latin typeface="Times New Roman" panose="02020603050405020304" pitchFamily="18" charset="0"/>
                <a:cs typeface="Times New Roman" panose="02020603050405020304" pitchFamily="18" charset="0"/>
              </a:rPr>
              <a:t>not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before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doing</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any</a:t>
            </a:r>
            <a:r>
              <a:rPr lang="it-IT" sz="2200" dirty="0">
                <a:latin typeface="Times New Roman" panose="02020603050405020304" pitchFamily="18" charset="0"/>
                <a:cs typeface="Times New Roman" panose="02020603050405020304" pitchFamily="18" charset="0"/>
              </a:rPr>
              <a:t> fetch, the </a:t>
            </a:r>
            <a:r>
              <a:rPr lang="it-IT" sz="2200" dirty="0" err="1">
                <a:latin typeface="Times New Roman" panose="02020603050405020304" pitchFamily="18" charset="0"/>
                <a:cs typeface="Times New Roman" panose="02020603050405020304" pitchFamily="18" charset="0"/>
              </a:rPr>
              <a:t>method</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isTokenValid</a:t>
            </a:r>
            <a:r>
              <a:rPr lang="it-IT" sz="2200" i="1" dirty="0">
                <a:latin typeface="Times New Roman" panose="02020603050405020304" pitchFamily="18" charset="0"/>
                <a:cs typeface="Times New Roman" panose="02020603050405020304" pitchFamily="18" charset="0"/>
              </a:rPr>
              <a:t>() </a:t>
            </a:r>
            <a:r>
              <a:rPr lang="it-IT" sz="2200" dirty="0">
                <a:latin typeface="Times New Roman" panose="02020603050405020304" pitchFamily="18" charset="0"/>
                <a:cs typeface="Times New Roman" panose="02020603050405020304" pitchFamily="18" charset="0"/>
              </a:rPr>
              <a:t>of </a:t>
            </a:r>
            <a:r>
              <a:rPr lang="it-IT" sz="2200" i="1" dirty="0" err="1">
                <a:latin typeface="Times New Roman" panose="02020603050405020304" pitchFamily="18" charset="0"/>
                <a:cs typeface="Times New Roman" panose="02020603050405020304" pitchFamily="18" charset="0"/>
              </a:rPr>
              <a:t>FitbitConnector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returns</a:t>
            </a:r>
            <a:r>
              <a:rPr lang="it-IT" sz="2200" dirty="0">
                <a:latin typeface="Times New Roman" panose="02020603050405020304" pitchFamily="18" charset="0"/>
                <a:cs typeface="Times New Roman" panose="02020603050405020304" pitchFamily="18" charset="0"/>
              </a:rPr>
              <a:t> false, a </a:t>
            </a:r>
            <a:r>
              <a:rPr lang="it-IT" sz="2200" dirty="0" err="1">
                <a:latin typeface="Times New Roman" panose="02020603050405020304" pitchFamily="18" charset="0"/>
                <a:cs typeface="Times New Roman" panose="02020603050405020304" pitchFamily="18" charset="0"/>
              </a:rPr>
              <a:t>button</a:t>
            </a:r>
            <a:r>
              <a:rPr lang="it-IT" sz="2200" dirty="0">
                <a:latin typeface="Times New Roman" panose="02020603050405020304" pitchFamily="18" charset="0"/>
                <a:cs typeface="Times New Roman" panose="02020603050405020304" pitchFamily="18" charset="0"/>
              </a:rPr>
              <a:t> to go </a:t>
            </a:r>
            <a:r>
              <a:rPr lang="it-IT" sz="2200" dirty="0" err="1">
                <a:latin typeface="Times New Roman" panose="02020603050405020304" pitchFamily="18" charset="0"/>
                <a:cs typeface="Times New Roman" panose="02020603050405020304" pitchFamily="18" charset="0"/>
              </a:rPr>
              <a:t>through</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authorization</a:t>
            </a:r>
            <a:r>
              <a:rPr lang="it-IT" sz="2200" dirty="0">
                <a:latin typeface="Times New Roman" panose="02020603050405020304" pitchFamily="18" charset="0"/>
                <a:cs typeface="Times New Roman" panose="02020603050405020304" pitchFamily="18" charset="0"/>
              </a:rPr>
              <a:t> procedure </a:t>
            </a:r>
            <a:r>
              <a:rPr lang="it-IT" sz="2200" dirty="0" err="1">
                <a:latin typeface="Times New Roman" panose="02020603050405020304" pitchFamily="18" charset="0"/>
                <a:cs typeface="Times New Roman" panose="02020603050405020304" pitchFamily="18" charset="0"/>
              </a:rPr>
              <a:t>again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 in the data </a:t>
            </a:r>
            <a:r>
              <a:rPr lang="it-IT" sz="2200" dirty="0" err="1">
                <a:latin typeface="Times New Roman" panose="02020603050405020304" pitchFamily="18" charset="0"/>
                <a:cs typeface="Times New Roman" panose="02020603050405020304" pitchFamily="18" charset="0"/>
              </a:rPr>
              <a:t>visualization</a:t>
            </a:r>
            <a:r>
              <a:rPr lang="it-IT" sz="2200" dirty="0">
                <a:latin typeface="Times New Roman" panose="02020603050405020304" pitchFamily="18" charset="0"/>
                <a:cs typeface="Times New Roman" panose="02020603050405020304" pitchFamily="18" charset="0"/>
              </a:rPr>
              <a:t> pages.</a:t>
            </a:r>
          </a:p>
        </p:txBody>
      </p:sp>
      <p:sp>
        <p:nvSpPr>
          <p:cNvPr id="6" name="Rettangolo 5">
            <a:extLst>
              <a:ext uri="{FF2B5EF4-FFF2-40B4-BE49-F238E27FC236}">
                <a16:creationId xmlns:a16="http://schemas.microsoft.com/office/drawing/2014/main" id="{64940A27-6C9C-5B8A-7D8E-B44DAC0ECF30}"/>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875105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09996F1-756D-0233-4E9F-9C5DEEED7C41}"/>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Special </a:t>
            </a:r>
            <a:r>
              <a:rPr lang="it-IT" dirty="0" err="1">
                <a:latin typeface="Times New Roman" panose="02020603050405020304" pitchFamily="18" charset="0"/>
                <a:cs typeface="Times New Roman" panose="02020603050405020304" pitchFamily="18" charset="0"/>
              </a:rPr>
              <a:t>implementations</a:t>
            </a:r>
            <a:br>
              <a:rPr lang="it-IT" dirty="0">
                <a:latin typeface="Times New Roman" panose="02020603050405020304" pitchFamily="18" charset="0"/>
                <a:cs typeface="Times New Roman" panose="02020603050405020304" pitchFamily="18" charset="0"/>
              </a:rPr>
            </a:br>
            <a:r>
              <a:rPr lang="it-IT" sz="3200" dirty="0" err="1">
                <a:latin typeface="Times New Roman" panose="02020603050405020304" pitchFamily="18" charset="0"/>
                <a:cs typeface="Times New Roman" panose="02020603050405020304" pitchFamily="18" charset="0"/>
              </a:rPr>
              <a:t>QueriesCounter</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39D0A3A8-A09B-3C5C-3241-E2FF393AF7D4}"/>
              </a:ext>
            </a:extLst>
          </p:cNvPr>
          <p:cNvSpPr>
            <a:spLocks noGrp="1"/>
          </p:cNvSpPr>
          <p:nvPr>
            <p:ph idx="1"/>
          </p:nvPr>
        </p:nvSpPr>
        <p:spPr/>
        <p:txBody>
          <a:bodyPr>
            <a:normAutofit fontScale="92500" lnSpcReduction="20000"/>
          </a:bodyPr>
          <a:lstStyle/>
          <a:p>
            <a:pPr algn="just"/>
            <a:r>
              <a:rPr lang="it-IT" sz="2400" dirty="0">
                <a:latin typeface="Times New Roman" panose="02020603050405020304" pitchFamily="18" charset="0"/>
                <a:cs typeface="Times New Roman" panose="02020603050405020304" pitchFamily="18" charset="0"/>
              </a:rPr>
              <a:t>In order to </a:t>
            </a:r>
            <a:r>
              <a:rPr lang="it-IT" sz="2400" dirty="0" err="1">
                <a:latin typeface="Times New Roman" panose="02020603050405020304" pitchFamily="18" charset="0"/>
                <a:cs typeface="Times New Roman" panose="02020603050405020304" pitchFamily="18" charset="0"/>
              </a:rPr>
              <a:t>avoid</a:t>
            </a:r>
            <a:r>
              <a:rPr lang="it-IT" sz="2400" dirty="0">
                <a:latin typeface="Times New Roman" panose="02020603050405020304" pitchFamily="18" charset="0"/>
                <a:cs typeface="Times New Roman" panose="02020603050405020304" pitchFamily="18" charset="0"/>
              </a:rPr>
              <a:t> to </a:t>
            </a:r>
            <a:r>
              <a:rPr lang="it-IT" sz="2400" dirty="0" err="1">
                <a:latin typeface="Times New Roman" panose="02020603050405020304" pitchFamily="18" charset="0"/>
                <a:cs typeface="Times New Roman" panose="02020603050405020304" pitchFamily="18" charset="0"/>
              </a:rPr>
              <a:t>exceed</a:t>
            </a:r>
            <a:r>
              <a:rPr lang="it-IT" sz="2400" dirty="0">
                <a:latin typeface="Times New Roman" panose="02020603050405020304" pitchFamily="18" charset="0"/>
                <a:cs typeface="Times New Roman" panose="02020603050405020304" pitchFamily="18" charset="0"/>
              </a:rPr>
              <a:t> the </a:t>
            </a:r>
            <a:r>
              <a:rPr lang="it-IT" sz="2400" dirty="0" err="1">
                <a:latin typeface="Times New Roman" panose="02020603050405020304" pitchFamily="18" charset="0"/>
                <a:cs typeface="Times New Roman" panose="02020603050405020304" pitchFamily="18" charset="0"/>
              </a:rPr>
              <a:t>limit</a:t>
            </a:r>
            <a:r>
              <a:rPr lang="it-IT" sz="2400" dirty="0">
                <a:latin typeface="Times New Roman" panose="02020603050405020304" pitchFamily="18" charset="0"/>
                <a:cs typeface="Times New Roman" panose="02020603050405020304" pitchFamily="18" charset="0"/>
              </a:rPr>
              <a:t> rate of queries, the </a:t>
            </a:r>
            <a:r>
              <a:rPr lang="it-IT" sz="2400" dirty="0" err="1">
                <a:latin typeface="Times New Roman" panose="02020603050405020304" pitchFamily="18" charset="0"/>
                <a:cs typeface="Times New Roman" panose="02020603050405020304" pitchFamily="18" charset="0"/>
              </a:rPr>
              <a:t>function</a:t>
            </a:r>
            <a:r>
              <a:rPr lang="it-IT" sz="2400" dirty="0">
                <a:latin typeface="Times New Roman" panose="02020603050405020304" pitchFamily="18" charset="0"/>
                <a:cs typeface="Times New Roman" panose="02020603050405020304" pitchFamily="18" charset="0"/>
              </a:rPr>
              <a:t> </a:t>
            </a:r>
            <a:r>
              <a:rPr lang="it-IT" sz="2400" i="1" dirty="0">
                <a:latin typeface="Times New Roman" panose="02020603050405020304" pitchFamily="18" charset="0"/>
                <a:cs typeface="Times New Roman" panose="02020603050405020304" pitchFamily="18" charset="0"/>
              </a:rPr>
              <a:t>check() </a:t>
            </a:r>
            <a:r>
              <a:rPr lang="it-IT" sz="2400" dirty="0">
                <a:latin typeface="Times New Roman" panose="02020603050405020304" pitchFamily="18" charset="0"/>
                <a:cs typeface="Times New Roman" panose="02020603050405020304" pitchFamily="18" charset="0"/>
              </a:rPr>
              <a:t>of the singleton </a:t>
            </a:r>
            <a:r>
              <a:rPr lang="it-IT" sz="2400" i="1" dirty="0" err="1">
                <a:latin typeface="Times New Roman" panose="02020603050405020304" pitchFamily="18" charset="0"/>
                <a:cs typeface="Times New Roman" panose="02020603050405020304" pitchFamily="18" charset="0"/>
              </a:rPr>
              <a:t>QueriesCounter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used</a:t>
            </a:r>
            <a:r>
              <a:rPr lang="it-IT" sz="2400" dirty="0">
                <a:latin typeface="Times New Roman" panose="02020603050405020304" pitchFamily="18" charset="0"/>
                <a:cs typeface="Times New Roman" panose="02020603050405020304" pitchFamily="18" charset="0"/>
              </a:rPr>
              <a:t>.</a:t>
            </a:r>
          </a:p>
          <a:p>
            <a:pPr algn="just"/>
            <a:r>
              <a:rPr lang="it-IT" sz="2400" dirty="0">
                <a:latin typeface="Times New Roman" panose="02020603050405020304" pitchFamily="18" charset="0"/>
                <a:cs typeface="Times New Roman" panose="02020603050405020304" pitchFamily="18" charset="0"/>
              </a:rPr>
              <a:t>The core of </a:t>
            </a:r>
            <a:r>
              <a:rPr lang="it-IT" sz="2400" dirty="0" err="1">
                <a:latin typeface="Times New Roman" panose="02020603050405020304" pitchFamily="18" charset="0"/>
                <a:cs typeface="Times New Roman" panose="02020603050405020304" pitchFamily="18" charset="0"/>
              </a:rPr>
              <a:t>this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method</a:t>
            </a:r>
            <a:r>
              <a:rPr lang="it-IT" sz="2400" dirty="0">
                <a:latin typeface="Times New Roman" panose="02020603050405020304" pitchFamily="18" charset="0"/>
                <a:cs typeface="Times New Roman" panose="02020603050405020304" pitchFamily="18" charset="0"/>
              </a:rPr>
              <a:t> are the </a:t>
            </a:r>
            <a:r>
              <a:rPr lang="it-IT" sz="2400" dirty="0" err="1">
                <a:latin typeface="Times New Roman" panose="02020603050405020304" pitchFamily="18" charset="0"/>
                <a:cs typeface="Times New Roman" panose="02020603050405020304" pitchFamily="18" charset="0"/>
              </a:rPr>
              <a:t>two</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variables</a:t>
            </a:r>
            <a:r>
              <a:rPr lang="it-IT" sz="2400" dirty="0">
                <a:latin typeface="Times New Roman" panose="02020603050405020304" pitchFamily="18" charset="0"/>
                <a:cs typeface="Times New Roman" panose="02020603050405020304" pitchFamily="18" charset="0"/>
              </a:rPr>
              <a:t>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and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which</a:t>
            </a:r>
            <a:r>
              <a:rPr lang="it-IT" sz="2400" dirty="0">
                <a:latin typeface="Times New Roman" panose="02020603050405020304" pitchFamily="18" charset="0"/>
                <a:cs typeface="Times New Roman" panose="02020603050405020304" pitchFamily="18" charset="0"/>
              </a:rPr>
              <a:t> are </a:t>
            </a:r>
            <a:r>
              <a:rPr lang="it-IT" sz="2400" dirty="0" err="1">
                <a:latin typeface="Times New Roman" panose="02020603050405020304" pitchFamily="18" charset="0"/>
                <a:cs typeface="Times New Roman" panose="02020603050405020304" pitchFamily="18" charset="0"/>
              </a:rPr>
              <a:t>saved</a:t>
            </a:r>
            <a:r>
              <a:rPr lang="it-IT" sz="2400" dirty="0">
                <a:latin typeface="Times New Roman" panose="02020603050405020304" pitchFamily="18" charset="0"/>
                <a:cs typeface="Times New Roman" panose="02020603050405020304" pitchFamily="18" charset="0"/>
              </a:rPr>
              <a:t> in the DB with </a:t>
            </a:r>
            <a:r>
              <a:rPr lang="it-IT" sz="2400" i="1" dirty="0" err="1">
                <a:latin typeface="Times New Roman" panose="02020603050405020304" pitchFamily="18" charset="0"/>
                <a:cs typeface="Times New Roman" panose="02020603050405020304" pitchFamily="18" charset="0"/>
              </a:rPr>
              <a:t>SharedPreferences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They</a:t>
            </a:r>
            <a:r>
              <a:rPr lang="it-IT" sz="2400" dirty="0">
                <a:latin typeface="Times New Roman" panose="02020603050405020304" pitchFamily="18" charset="0"/>
                <a:cs typeface="Times New Roman" panose="02020603050405020304" pitchFamily="18" charset="0"/>
              </a:rPr>
              <a:t> take </a:t>
            </a:r>
            <a:r>
              <a:rPr lang="it-IT" sz="2400" dirty="0" err="1">
                <a:latin typeface="Times New Roman" panose="02020603050405020304" pitchFamily="18" charset="0"/>
                <a:cs typeface="Times New Roman" panose="02020603050405020304" pitchFamily="18" charset="0"/>
              </a:rPr>
              <a:t>into</a:t>
            </a:r>
            <a:r>
              <a:rPr lang="it-IT" sz="2400" dirty="0">
                <a:latin typeface="Times New Roman" panose="02020603050405020304" pitchFamily="18" charset="0"/>
                <a:cs typeface="Times New Roman" panose="02020603050405020304" pitchFamily="18" charset="0"/>
              </a:rPr>
              <a:t> account of the time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and the </a:t>
            </a:r>
            <a:r>
              <a:rPr lang="it-IT" sz="2400" dirty="0" err="1">
                <a:latin typeface="Times New Roman" panose="02020603050405020304" pitchFamily="18" charset="0"/>
                <a:cs typeface="Times New Roman" panose="02020603050405020304" pitchFamily="18" charset="0"/>
              </a:rPr>
              <a:t>number</a:t>
            </a:r>
            <a:r>
              <a:rPr lang="it-IT" sz="2400" dirty="0">
                <a:latin typeface="Times New Roman" panose="02020603050405020304" pitchFamily="18" charset="0"/>
                <a:cs typeface="Times New Roman" panose="02020603050405020304" pitchFamily="18" charset="0"/>
              </a:rPr>
              <a:t> of queries </a:t>
            </a:r>
            <a:r>
              <a:rPr lang="it-IT" sz="2400" dirty="0" err="1">
                <a:latin typeface="Times New Roman" panose="02020603050405020304" pitchFamily="18" charset="0"/>
                <a:cs typeface="Times New Roman" panose="02020603050405020304" pitchFamily="18" charset="0"/>
              </a:rPr>
              <a:t>executed</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respectively</a:t>
            </a:r>
            <a:r>
              <a:rPr lang="it-IT" sz="2400" dirty="0">
                <a:latin typeface="Times New Roman" panose="02020603050405020304" pitchFamily="18" charset="0"/>
                <a:cs typeface="Times New Roman" panose="02020603050405020304" pitchFamily="18" charset="0"/>
              </a:rPr>
              <a:t>.</a:t>
            </a:r>
          </a:p>
          <a:p>
            <a:pPr algn="just"/>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incremented</a:t>
            </a:r>
            <a:r>
              <a:rPr lang="it-IT" sz="2400" dirty="0">
                <a:latin typeface="Times New Roman" panose="02020603050405020304" pitchFamily="18" charset="0"/>
                <a:cs typeface="Times New Roman" panose="02020603050405020304" pitchFamily="18" charset="0"/>
              </a:rPr>
              <a:t> of 1 </a:t>
            </a:r>
            <a:r>
              <a:rPr lang="it-IT" sz="2400" dirty="0" err="1">
                <a:latin typeface="Times New Roman" panose="02020603050405020304" pitchFamily="18" charset="0"/>
                <a:cs typeface="Times New Roman" panose="02020603050405020304" pitchFamily="18" charset="0"/>
              </a:rPr>
              <a:t>unit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every</a:t>
            </a:r>
            <a:r>
              <a:rPr lang="it-IT" sz="2400" dirty="0">
                <a:latin typeface="Times New Roman" panose="02020603050405020304" pitchFamily="18" charset="0"/>
                <a:cs typeface="Times New Roman" panose="02020603050405020304" pitchFamily="18" charset="0"/>
              </a:rPr>
              <a:t> time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Only</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performed</a:t>
            </a:r>
            <a:r>
              <a:rPr lang="it-IT" sz="2400" dirty="0">
                <a:latin typeface="Times New Roman" panose="02020603050405020304" pitchFamily="18" charset="0"/>
                <a:cs typeface="Times New Roman" panose="02020603050405020304" pitchFamily="18" charset="0"/>
              </a:rPr>
              <a:t> and </a:t>
            </a:r>
            <a:r>
              <a:rPr lang="it-IT" sz="2400" dirty="0" err="1">
                <a:latin typeface="Times New Roman" panose="02020603050405020304" pitchFamily="18" charset="0"/>
                <a:cs typeface="Times New Roman" panose="02020603050405020304" pitchFamily="18" charset="0"/>
              </a:rPr>
              <a:t>at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least</a:t>
            </a:r>
            <a:r>
              <a:rPr lang="it-IT" sz="2400" dirty="0">
                <a:latin typeface="Times New Roman" panose="02020603050405020304" pitchFamily="18" charset="0"/>
                <a:cs typeface="Times New Roman" panose="02020603050405020304" pitchFamily="18" charset="0"/>
              </a:rPr>
              <a:t> one hour </a:t>
            </a:r>
            <a:r>
              <a:rPr lang="it-IT" sz="2400" dirty="0" err="1">
                <a:latin typeface="Times New Roman" panose="02020603050405020304" pitchFamily="18" charset="0"/>
                <a:cs typeface="Times New Roman" panose="02020603050405020304" pitchFamily="18" charset="0"/>
              </a:rPr>
              <a:t>has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passed</a:t>
            </a:r>
            <a:r>
              <a:rPr lang="it-IT" sz="2400" dirty="0">
                <a:latin typeface="Times New Roman" panose="02020603050405020304" pitchFamily="18" charset="0"/>
                <a:cs typeface="Times New Roman" panose="02020603050405020304" pitchFamily="18" charset="0"/>
              </a:rPr>
              <a:t>,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reset (to 1) and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updated</a:t>
            </a:r>
            <a:r>
              <a:rPr lang="it-IT" sz="2400" dirty="0">
                <a:latin typeface="Times New Roman" panose="02020603050405020304" pitchFamily="18" charset="0"/>
                <a:cs typeface="Times New Roman" panose="02020603050405020304" pitchFamily="18" charset="0"/>
              </a:rPr>
              <a:t>.</a:t>
            </a:r>
          </a:p>
          <a:p>
            <a:pPr algn="just"/>
            <a:r>
              <a:rPr lang="it-IT" sz="2400" dirty="0">
                <a:latin typeface="Times New Roman" panose="02020603050405020304" pitchFamily="18" charset="0"/>
                <a:cs typeface="Times New Roman" panose="02020603050405020304" pitchFamily="18" charset="0"/>
              </a:rPr>
              <a:t>The </a:t>
            </a:r>
            <a:r>
              <a:rPr lang="it-IT" sz="2400" dirty="0" err="1">
                <a:latin typeface="Times New Roman" panose="02020603050405020304" pitchFamily="18" charset="0"/>
                <a:cs typeface="Times New Roman" panose="02020603050405020304" pitchFamily="18" charset="0"/>
              </a:rPr>
              <a:t>elapsed</a:t>
            </a:r>
            <a:r>
              <a:rPr lang="it-IT" sz="2400" dirty="0">
                <a:latin typeface="Times New Roman" panose="02020603050405020304" pitchFamily="18" charset="0"/>
                <a:cs typeface="Times New Roman" panose="02020603050405020304" pitchFamily="18" charset="0"/>
              </a:rPr>
              <a:t> time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retrieved</a:t>
            </a:r>
            <a:r>
              <a:rPr lang="it-IT" sz="2400" dirty="0">
                <a:latin typeface="Times New Roman" panose="02020603050405020304" pitchFamily="18" charset="0"/>
                <a:cs typeface="Times New Roman" panose="02020603050405020304" pitchFamily="18" charset="0"/>
              </a:rPr>
              <a:t> by </a:t>
            </a:r>
            <a:r>
              <a:rPr lang="it-IT" sz="2400" dirty="0" err="1">
                <a:latin typeface="Times New Roman" panose="02020603050405020304" pitchFamily="18" charset="0"/>
                <a:cs typeface="Times New Roman" panose="02020603050405020304" pitchFamily="18" charset="0"/>
              </a:rPr>
              <a:t>comparing</a:t>
            </a:r>
            <a:r>
              <a:rPr lang="it-IT" sz="2400" dirty="0">
                <a:latin typeface="Times New Roman" panose="02020603050405020304" pitchFamily="18" charset="0"/>
                <a:cs typeface="Times New Roman" panose="02020603050405020304" pitchFamily="18" charset="0"/>
              </a:rPr>
              <a:t>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and the </a:t>
            </a:r>
            <a:r>
              <a:rPr lang="it-IT" sz="2400" dirty="0" err="1">
                <a:latin typeface="Times New Roman" panose="02020603050405020304" pitchFamily="18" charset="0"/>
                <a:cs typeface="Times New Roman" panose="02020603050405020304" pitchFamily="18" charset="0"/>
              </a:rPr>
              <a:t>current</a:t>
            </a:r>
            <a:r>
              <a:rPr lang="it-IT" sz="2400" dirty="0">
                <a:latin typeface="Times New Roman" panose="02020603050405020304" pitchFamily="18" charset="0"/>
                <a:cs typeface="Times New Roman" panose="02020603050405020304" pitchFamily="18" charset="0"/>
              </a:rPr>
              <a:t> time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a:t>
            </a:r>
          </a:p>
          <a:p>
            <a:pPr algn="just"/>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counter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smaller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than</a:t>
            </a:r>
            <a:r>
              <a:rPr lang="it-IT" sz="2400" dirty="0">
                <a:latin typeface="Times New Roman" panose="02020603050405020304" pitchFamily="18" charset="0"/>
                <a:cs typeface="Times New Roman" panose="02020603050405020304" pitchFamily="18" charset="0"/>
              </a:rPr>
              <a:t> the maximum rate of queries, </a:t>
            </a:r>
            <a:r>
              <a:rPr lang="it-IT" sz="2400" i="1" dirty="0">
                <a:latin typeface="Times New Roman" panose="02020603050405020304" pitchFamily="18" charset="0"/>
                <a:cs typeface="Times New Roman" panose="02020603050405020304" pitchFamily="18" charset="0"/>
              </a:rPr>
              <a:t>check()</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returns</a:t>
            </a:r>
            <a:r>
              <a:rPr lang="it-IT" sz="2400" dirty="0">
                <a:latin typeface="Times New Roman" panose="02020603050405020304" pitchFamily="18" charset="0"/>
                <a:cs typeface="Times New Roman" panose="02020603050405020304" pitchFamily="18" charset="0"/>
              </a:rPr>
              <a:t> false, </a:t>
            </a:r>
            <a:r>
              <a:rPr lang="it-IT" sz="2400" dirty="0" err="1">
                <a:latin typeface="Times New Roman" panose="02020603050405020304" pitchFamily="18" charset="0"/>
                <a:cs typeface="Times New Roman" panose="02020603050405020304" pitchFamily="18" charset="0"/>
              </a:rPr>
              <a:t>otherwise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true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true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returned</a:t>
            </a:r>
            <a:r>
              <a:rPr lang="it-IT" sz="2400" dirty="0">
                <a:latin typeface="Times New Roman" panose="02020603050405020304" pitchFamily="18" charset="0"/>
                <a:cs typeface="Times New Roman" panose="02020603050405020304" pitchFamily="18" charset="0"/>
              </a:rPr>
              <a:t>, no more queries can be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until</a:t>
            </a:r>
            <a:r>
              <a:rPr lang="it-IT" sz="2400" dirty="0">
                <a:latin typeface="Times New Roman" panose="02020603050405020304" pitchFamily="18" charset="0"/>
                <a:cs typeface="Times New Roman" panose="02020603050405020304" pitchFamily="18" charset="0"/>
              </a:rPr>
              <a:t> counter resets, and a </a:t>
            </a:r>
            <a:r>
              <a:rPr lang="it-IT" sz="2400" dirty="0" err="1">
                <a:latin typeface="Times New Roman" panose="02020603050405020304" pitchFamily="18" charset="0"/>
                <a:cs typeface="Times New Roman" panose="02020603050405020304" pitchFamily="18" charset="0"/>
              </a:rPr>
              <a:t>message</a:t>
            </a:r>
            <a:r>
              <a:rPr lang="it-IT" sz="2400" dirty="0">
                <a:latin typeface="Times New Roman" panose="02020603050405020304" pitchFamily="18" charset="0"/>
                <a:cs typeface="Times New Roman" panose="02020603050405020304" pitchFamily="18" charset="0"/>
              </a:rPr>
              <a:t> reporting </a:t>
            </a:r>
            <a:r>
              <a:rPr lang="it-IT" sz="2400" dirty="0" err="1">
                <a:latin typeface="Times New Roman" panose="02020603050405020304" pitchFamily="18" charset="0"/>
                <a:cs typeface="Times New Roman" panose="02020603050405020304" pitchFamily="18" charset="0"/>
              </a:rPr>
              <a:t>that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shown</a:t>
            </a:r>
            <a:r>
              <a:rPr lang="it-IT" sz="2400" dirty="0">
                <a:latin typeface="Times New Roman" panose="02020603050405020304" pitchFamily="18" charset="0"/>
                <a:cs typeface="Times New Roman" panose="02020603050405020304" pitchFamily="18" charset="0"/>
              </a:rPr>
              <a:t>, in the data </a:t>
            </a:r>
            <a:r>
              <a:rPr lang="it-IT" sz="2400" dirty="0" err="1">
                <a:latin typeface="Times New Roman" panose="02020603050405020304" pitchFamily="18" charset="0"/>
                <a:cs typeface="Times New Roman" panose="02020603050405020304" pitchFamily="18" charset="0"/>
              </a:rPr>
              <a:t>visualization</a:t>
            </a:r>
            <a:r>
              <a:rPr lang="it-IT" sz="2400" dirty="0">
                <a:latin typeface="Times New Roman" panose="02020603050405020304" pitchFamily="18" charset="0"/>
                <a:cs typeface="Times New Roman" panose="02020603050405020304" pitchFamily="18" charset="0"/>
              </a:rPr>
              <a:t> pages.</a:t>
            </a:r>
          </a:p>
          <a:p>
            <a:pPr algn="just"/>
            <a:r>
              <a:rPr lang="it-IT" sz="2400" dirty="0" err="1">
                <a:latin typeface="Times New Roman" panose="02020603050405020304" pitchFamily="18" charset="0"/>
                <a:cs typeface="Times New Roman" panose="02020603050405020304" pitchFamily="18" charset="0"/>
              </a:rPr>
              <a:t>Differently</a:t>
            </a:r>
            <a:r>
              <a:rPr lang="it-IT" sz="2400" dirty="0">
                <a:latin typeface="Times New Roman" panose="02020603050405020304" pitchFamily="18" charset="0"/>
                <a:cs typeface="Times New Roman" panose="02020603050405020304" pitchFamily="18" charset="0"/>
              </a:rPr>
              <a:t> from the </a:t>
            </a:r>
            <a:r>
              <a:rPr lang="it-IT" sz="2400" dirty="0" err="1">
                <a:latin typeface="Times New Roman" panose="02020603050405020304" pitchFamily="18" charset="0"/>
                <a:cs typeface="Times New Roman" panose="02020603050405020304" pitchFamily="18" charset="0"/>
              </a:rPr>
              <a:t>other</a:t>
            </a:r>
            <a:r>
              <a:rPr lang="it-IT" sz="2400" dirty="0">
                <a:latin typeface="Times New Roman" panose="02020603050405020304" pitchFamily="18" charset="0"/>
                <a:cs typeface="Times New Roman" panose="02020603050405020304" pitchFamily="18" charset="0"/>
              </a:rPr>
              <a:t> data </a:t>
            </a:r>
            <a:r>
              <a:rPr lang="it-IT" sz="2400" dirty="0" err="1">
                <a:latin typeface="Times New Roman" panose="02020603050405020304" pitchFamily="18" charset="0"/>
                <a:cs typeface="Times New Roman" panose="02020603050405020304" pitchFamily="18" charset="0"/>
              </a:rPr>
              <a:t>present</a:t>
            </a:r>
            <a:r>
              <a:rPr lang="it-IT" sz="2400" dirty="0">
                <a:latin typeface="Times New Roman" panose="02020603050405020304" pitchFamily="18" charset="0"/>
                <a:cs typeface="Times New Roman" panose="02020603050405020304" pitchFamily="18" charset="0"/>
              </a:rPr>
              <a:t> in the DB,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and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are </a:t>
            </a:r>
            <a:r>
              <a:rPr lang="it-IT" sz="2400" dirty="0" err="1">
                <a:latin typeface="Times New Roman" panose="02020603050405020304" pitchFamily="18" charset="0"/>
                <a:cs typeface="Times New Roman" panose="02020603050405020304" pitchFamily="18" charset="0"/>
              </a:rPr>
              <a:t>not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deleted</a:t>
            </a:r>
            <a:r>
              <a:rPr lang="it-IT" sz="2400" dirty="0">
                <a:latin typeface="Times New Roman" panose="02020603050405020304" pitchFamily="18" charset="0"/>
                <a:cs typeface="Times New Roman" panose="02020603050405020304" pitchFamily="18" charset="0"/>
              </a:rPr>
              <a:t> once the user logs out.</a:t>
            </a:r>
          </a:p>
        </p:txBody>
      </p:sp>
      <p:sp>
        <p:nvSpPr>
          <p:cNvPr id="6" name="Rettangolo 5">
            <a:extLst>
              <a:ext uri="{FF2B5EF4-FFF2-40B4-BE49-F238E27FC236}">
                <a16:creationId xmlns:a16="http://schemas.microsoft.com/office/drawing/2014/main" id="{5F36E86E-5AFD-14DE-73F5-189912EEC80F}"/>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376309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D1FE642-F6CE-A1C7-6F8F-CD71BE7B3724}"/>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Compliance with the GDPR</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A734356B-A484-0398-BEC6-2698876A8EC0}"/>
              </a:ext>
            </a:extLst>
          </p:cNvPr>
          <p:cNvSpPr>
            <a:spLocks noGrp="1"/>
          </p:cNvSpPr>
          <p:nvPr>
            <p:ph idx="1"/>
          </p:nvPr>
        </p:nvSpPr>
        <p:spPr/>
        <p:txBody>
          <a:bodyPr>
            <a:normAutofit fontScale="92500" lnSpcReduction="10000"/>
          </a:bodyPr>
          <a:lstStyle/>
          <a:p>
            <a:pPr algn="just"/>
            <a:r>
              <a:rPr lang="it-IT" sz="2400" b="1" dirty="0" err="1">
                <a:latin typeface="Times New Roman" panose="02020603050405020304" pitchFamily="18" charset="0"/>
                <a:cs typeface="Times New Roman" panose="02020603050405020304" pitchFamily="18" charset="0"/>
              </a:rPr>
              <a:t>Lawfulness</a:t>
            </a:r>
            <a:r>
              <a:rPr lang="it-IT" sz="2400" b="1" dirty="0">
                <a:latin typeface="Times New Roman" panose="02020603050405020304" pitchFamily="18" charset="0"/>
                <a:cs typeface="Times New Roman" panose="02020603050405020304" pitchFamily="18" charset="0"/>
              </a:rPr>
              <a:t>, </a:t>
            </a:r>
            <a:r>
              <a:rPr lang="it-IT" sz="2400" b="1" dirty="0" err="1">
                <a:latin typeface="Times New Roman" panose="02020603050405020304" pitchFamily="18" charset="0"/>
                <a:cs typeface="Times New Roman" panose="02020603050405020304" pitchFamily="18" charset="0"/>
              </a:rPr>
              <a:t>fairness</a:t>
            </a:r>
            <a:r>
              <a:rPr lang="it-IT" sz="2400" b="1" dirty="0">
                <a:latin typeface="Times New Roman" panose="02020603050405020304" pitchFamily="18" charset="0"/>
                <a:cs typeface="Times New Roman" panose="02020603050405020304" pitchFamily="18" charset="0"/>
              </a:rPr>
              <a:t> and </a:t>
            </a:r>
            <a:r>
              <a:rPr lang="it-IT" sz="2400" b="1" dirty="0" err="1">
                <a:latin typeface="Times New Roman" panose="02020603050405020304" pitchFamily="18" charset="0"/>
                <a:cs typeface="Times New Roman" panose="02020603050405020304" pitchFamily="18" charset="0"/>
              </a:rPr>
              <a:t>transparency</a:t>
            </a:r>
            <a:r>
              <a:rPr lang="it-IT" sz="2400" b="1" dirty="0">
                <a:latin typeface="Times New Roman" panose="02020603050405020304" pitchFamily="18" charset="0"/>
                <a:cs typeface="Times New Roman" panose="02020603050405020304" pitchFamily="18" charset="0"/>
              </a:rPr>
              <a:t>: </a:t>
            </a:r>
            <a:r>
              <a:rPr lang="it-IT" sz="2400" dirty="0">
                <a:latin typeface="Times New Roman" panose="02020603050405020304" pitchFamily="18" charset="0"/>
                <a:cs typeface="Times New Roman" panose="02020603050405020304" pitchFamily="18" charset="0"/>
              </a:rPr>
              <a:t>the processing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sufficiently</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transparent</a:t>
            </a:r>
            <a:r>
              <a:rPr lang="it-IT" sz="2400" dirty="0">
                <a:latin typeface="Times New Roman" panose="02020603050405020304" pitchFamily="18" charset="0"/>
                <a:cs typeface="Times New Roman" panose="02020603050405020304" pitchFamily="18" charset="0"/>
              </a:rPr>
              <a:t> and, </a:t>
            </a:r>
            <a:r>
              <a:rPr lang="it-IT" sz="2400" dirty="0" err="1">
                <a:latin typeface="Times New Roman" panose="02020603050405020304" pitchFamily="18" charset="0"/>
                <a:cs typeface="Times New Roman" panose="02020603050405020304" pitchFamily="18" charset="0"/>
              </a:rPr>
              <a:t>since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allowed</a:t>
            </a:r>
            <a:r>
              <a:rPr lang="it-IT" sz="2400" dirty="0">
                <a:latin typeface="Times New Roman" panose="02020603050405020304" pitchFamily="18" charset="0"/>
                <a:cs typeface="Times New Roman" panose="02020603050405020304" pitchFamily="18" charset="0"/>
              </a:rPr>
              <a:t> by the </a:t>
            </a:r>
            <a:r>
              <a:rPr lang="it-IT" sz="2400" dirty="0" err="1">
                <a:latin typeface="Times New Roman" panose="02020603050405020304" pitchFamily="18" charset="0"/>
                <a:cs typeface="Times New Roman" panose="02020603050405020304" pitchFamily="18" charset="0"/>
              </a:rPr>
              <a:t>user’s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consent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also</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lawful</a:t>
            </a:r>
            <a:r>
              <a:rPr lang="it-IT" sz="2400" dirty="0">
                <a:latin typeface="Times New Roman" panose="02020603050405020304" pitchFamily="18" charset="0"/>
                <a:cs typeface="Times New Roman" panose="02020603050405020304" pitchFamily="18" charset="0"/>
              </a:rPr>
              <a:t>.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it-IT"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Purpose limitation: </a:t>
            </a:r>
            <a:r>
              <a:rPr lang="en-GB" sz="2400" dirty="0">
                <a:latin typeface="Times New Roman" panose="02020603050405020304" pitchFamily="18" charset="0"/>
                <a:cs typeface="Times New Roman" panose="02020603050405020304" pitchFamily="18" charset="0"/>
              </a:rPr>
              <a:t>the purposes of the processing are clear from the start.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Data minimization:</a:t>
            </a:r>
            <a:r>
              <a:rPr lang="en-GB" sz="2400" dirty="0">
                <a:latin typeface="Times New Roman" panose="02020603050405020304" pitchFamily="18" charset="0"/>
                <a:cs typeface="Times New Roman" panose="02020603050405020304" pitchFamily="18" charset="0"/>
              </a:rPr>
              <a:t> only the needed data are used and stored in the DB.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Accuracy:</a:t>
            </a:r>
            <a:r>
              <a:rPr lang="en-GB" sz="2400" dirty="0">
                <a:latin typeface="Times New Roman" panose="02020603050405020304" pitchFamily="18" charset="0"/>
                <a:cs typeface="Times New Roman" panose="02020603050405020304" pitchFamily="18" charset="0"/>
              </a:rPr>
              <a:t> the data are kept up to date.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Storage limitation: </a:t>
            </a:r>
            <a:r>
              <a:rPr lang="en-GB" sz="2400" dirty="0">
                <a:latin typeface="Times New Roman" panose="02020603050405020304" pitchFamily="18" charset="0"/>
                <a:cs typeface="Times New Roman" panose="02020603050405020304" pitchFamily="18" charset="0"/>
              </a:rPr>
              <a:t>assuming that the user possibly could be not interested in visualizing too old data, more compliance with this principle could be got limiting the period of </a:t>
            </a:r>
            <a:r>
              <a:rPr lang="en-GB" sz="2400" dirty="0" err="1">
                <a:latin typeface="Times New Roman" panose="02020603050405020304" pitchFamily="18" charset="0"/>
                <a:cs typeface="Times New Roman" panose="02020603050405020304" pitchFamily="18" charset="0"/>
              </a:rPr>
              <a:t>storaging</a:t>
            </a:r>
            <a:r>
              <a:rPr lang="en-GB" sz="2400" dirty="0">
                <a:latin typeface="Times New Roman" panose="02020603050405020304" pitchFamily="18" charset="0"/>
                <a:cs typeface="Times New Roman" panose="02020603050405020304" pitchFamily="18" charset="0"/>
              </a:rPr>
              <a:t> (e.g. to one year).</a:t>
            </a:r>
          </a:p>
          <a:p>
            <a:pPr algn="just"/>
            <a:r>
              <a:rPr lang="en-GB" sz="2400" b="1" dirty="0">
                <a:latin typeface="Times New Roman" panose="02020603050405020304" pitchFamily="18" charset="0"/>
                <a:cs typeface="Times New Roman" panose="02020603050405020304" pitchFamily="18" charset="0"/>
              </a:rPr>
              <a:t>Integrity and confidentiality: </a:t>
            </a:r>
            <a:r>
              <a:rPr lang="en-GB" sz="2400" dirty="0">
                <a:latin typeface="Times New Roman" panose="02020603050405020304" pitchFamily="18" charset="0"/>
                <a:cs typeface="Times New Roman" panose="02020603050405020304" pitchFamily="18" charset="0"/>
              </a:rPr>
              <a:t>the integrity of data is ensured, since they are saved on the Fitbit resource server and they could be fetched from there anyway, while the security of data not, since the stored data are not ciphered</a:t>
            </a:r>
            <a:r>
              <a:rPr lang="it-IT" sz="2400" dirty="0">
                <a:latin typeface="Times New Roman" panose="02020603050405020304" pitchFamily="18" charset="0"/>
                <a:cs typeface="Times New Roman" panose="02020603050405020304" pitchFamily="18" charset="0"/>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Accountability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6A4C7A1E-0D20-C71D-C4E6-9C2204AEB26C}"/>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78939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EDDDBC-F98B-4C66-F335-7DDA94E2C967}"/>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Future </a:t>
            </a:r>
            <a:r>
              <a:rPr lang="it-IT" dirty="0" err="1">
                <a:latin typeface="Times New Roman" panose="02020603050405020304" pitchFamily="18" charset="0"/>
                <a:cs typeface="Times New Roman" panose="02020603050405020304" pitchFamily="18" charset="0"/>
              </a:rPr>
              <a:t>developments</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DD3E2086-3C0B-95AD-C096-BAD8E57F5F4E}"/>
              </a:ext>
            </a:extLst>
          </p:cNvPr>
          <p:cNvSpPr>
            <a:spLocks noGrp="1"/>
          </p:cNvSpPr>
          <p:nvPr>
            <p:ph idx="1"/>
          </p:nvPr>
        </p:nvSpPr>
        <p:spPr/>
        <p:txBody>
          <a:bodyPr>
            <a:normAutofit/>
          </a:bodyPr>
          <a:lstStyle/>
          <a:p>
            <a:pPr algn="just"/>
            <a:r>
              <a:rPr lang="it-IT" sz="2200" dirty="0" err="1">
                <a:latin typeface="Times New Roman" panose="02020603050405020304" pitchFamily="18" charset="0"/>
                <a:cs typeface="Times New Roman" panose="02020603050405020304" pitchFamily="18" charset="0"/>
              </a:rPr>
              <a:t>Presence</a:t>
            </a:r>
            <a:r>
              <a:rPr lang="it-IT" sz="2200" dirty="0">
                <a:latin typeface="Times New Roman" panose="02020603050405020304" pitchFamily="18" charset="0"/>
                <a:cs typeface="Times New Roman" panose="02020603050405020304" pitchFamily="18" charset="0"/>
              </a:rPr>
              <a:t> of the </a:t>
            </a:r>
            <a:r>
              <a:rPr lang="it-IT" sz="2200" dirty="0" err="1">
                <a:latin typeface="Times New Roman" panose="02020603050405020304" pitchFamily="18" charset="0"/>
                <a:cs typeface="Times New Roman" panose="02020603050405020304" pitchFamily="18" charset="0"/>
              </a:rPr>
              <a:t>sign</a:t>
            </a:r>
            <a:r>
              <a:rPr lang="it-IT" sz="2200" dirty="0">
                <a:latin typeface="Times New Roman" panose="02020603050405020304" pitchFamily="18" charset="0"/>
                <a:cs typeface="Times New Roman" panose="02020603050405020304" pitchFamily="18" charset="0"/>
              </a:rPr>
              <a:t> up and the </a:t>
            </a:r>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to </a:t>
            </a:r>
            <a:r>
              <a:rPr lang="it-IT" sz="2200" dirty="0" err="1">
                <a:latin typeface="Times New Roman" panose="02020603050405020304" pitchFamily="18" charset="0"/>
                <a:cs typeface="Times New Roman" panose="02020603050405020304" pitchFamily="18" charset="0"/>
              </a:rPr>
              <a:t>have</a:t>
            </a:r>
            <a:r>
              <a:rPr lang="it-IT" sz="2200" dirty="0">
                <a:latin typeface="Times New Roman" panose="02020603050405020304" pitchFamily="18" charset="0"/>
                <a:cs typeface="Times New Roman" panose="02020603050405020304" pitchFamily="18" charset="0"/>
              </a:rPr>
              <a:t> more users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a:t>
            </a:r>
            <a:r>
              <a:rPr lang="it-IT" sz="2200" dirty="0" err="1">
                <a:latin typeface="Times New Roman" panose="02020603050405020304" pitchFamily="18" charset="0"/>
                <a:cs typeface="Times New Roman" panose="02020603050405020304" pitchFamily="18" charset="0"/>
              </a:rPr>
              <a:t>at</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same</a:t>
            </a:r>
            <a:r>
              <a:rPr lang="it-IT" sz="2200" dirty="0">
                <a:latin typeface="Times New Roman" panose="02020603050405020304" pitchFamily="18" charset="0"/>
                <a:cs typeface="Times New Roman" panose="02020603050405020304" pitchFamily="18" charset="0"/>
              </a:rPr>
              <a:t> time.</a:t>
            </a:r>
          </a:p>
          <a:p>
            <a:pPr algn="just"/>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for the user to </a:t>
            </a:r>
            <a:r>
              <a:rPr lang="it-IT" sz="2200" dirty="0" err="1">
                <a:latin typeface="Times New Roman" panose="02020603050405020304" pitchFamily="18" charset="0"/>
                <a:cs typeface="Times New Roman" panose="02020603050405020304" pitchFamily="18" charset="0"/>
              </a:rPr>
              <a:t>save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their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favourites</a:t>
            </a:r>
            <a:r>
              <a:rPr lang="it-IT" sz="2200" dirty="0">
                <a:latin typeface="Times New Roman" panose="02020603050405020304" pitchFamily="18" charset="0"/>
                <a:cs typeface="Times New Roman" panose="02020603050405020304" pitchFamily="18" charset="0"/>
              </a:rPr>
              <a:t> yoga positions.</a:t>
            </a:r>
          </a:p>
          <a:p>
            <a:pPr algn="just"/>
            <a:r>
              <a:rPr lang="it-IT" sz="2200" dirty="0">
                <a:latin typeface="Times New Roman" panose="02020603050405020304" pitchFamily="18" charset="0"/>
                <a:cs typeface="Times New Roman" panose="02020603050405020304" pitchFamily="18" charset="0"/>
              </a:rPr>
              <a:t>To make the </a:t>
            </a:r>
            <a:r>
              <a:rPr lang="it-IT" sz="2200" dirty="0" err="1">
                <a:latin typeface="Times New Roman" panose="02020603050405020304" pitchFamily="18" charset="0"/>
                <a:cs typeface="Times New Roman" panose="02020603050405020304" pitchFamily="18" charset="0"/>
              </a:rPr>
              <a:t>very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old</a:t>
            </a:r>
            <a:r>
              <a:rPr lang="it-IT" sz="2200" dirty="0">
                <a:latin typeface="Times New Roman" panose="02020603050405020304" pitchFamily="18" charset="0"/>
                <a:cs typeface="Times New Roman" panose="02020603050405020304" pitchFamily="18" charset="0"/>
              </a:rPr>
              <a:t> data to be </a:t>
            </a:r>
            <a:r>
              <a:rPr lang="it-IT" sz="2200" dirty="0" err="1">
                <a:latin typeface="Times New Roman" panose="02020603050405020304" pitchFamily="18" charset="0"/>
                <a:cs typeface="Times New Roman" panose="02020603050405020304" pitchFamily="18" charset="0"/>
              </a:rPr>
              <a:t>deleted</a:t>
            </a:r>
            <a:r>
              <a:rPr lang="it-IT" sz="2200" dirty="0">
                <a:latin typeface="Times New Roman" panose="02020603050405020304" pitchFamily="18" charset="0"/>
                <a:cs typeface="Times New Roman" panose="02020603050405020304" pitchFamily="18" charset="0"/>
              </a:rPr>
              <a:t> from the DB, in order to </a:t>
            </a:r>
            <a:r>
              <a:rPr lang="it-IT" sz="2200" dirty="0" err="1">
                <a:latin typeface="Times New Roman" panose="02020603050405020304" pitchFamily="18" charset="0"/>
                <a:cs typeface="Times New Roman" panose="02020603050405020304" pitchFamily="18" charset="0"/>
              </a:rPr>
              <a:t>get</a:t>
            </a:r>
            <a:r>
              <a:rPr lang="it-IT" sz="2200" dirty="0">
                <a:latin typeface="Times New Roman" panose="02020603050405020304" pitchFamily="18" charset="0"/>
                <a:cs typeface="Times New Roman" panose="02020603050405020304" pitchFamily="18" charset="0"/>
              </a:rPr>
              <a:t> more compliance with the storage </a:t>
            </a:r>
            <a:r>
              <a:rPr lang="it-IT" sz="2200" dirty="0" err="1">
                <a:latin typeface="Times New Roman" panose="02020603050405020304" pitchFamily="18" charset="0"/>
                <a:cs typeface="Times New Roman" panose="02020603050405020304" pitchFamily="18" charset="0"/>
              </a:rPr>
              <a:t>limitation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principle</a:t>
            </a:r>
            <a:r>
              <a:rPr lang="it-IT" sz="2200" dirty="0">
                <a:latin typeface="Times New Roman" panose="02020603050405020304" pitchFamily="18" charset="0"/>
                <a:cs typeface="Times New Roman" panose="02020603050405020304" pitchFamily="18" charset="0"/>
              </a:rPr>
              <a:t> of the GDPR.</a:t>
            </a:r>
            <a:endParaRPr lang="en-GB" sz="2200" dirty="0">
              <a:latin typeface="Times New Roman" panose="02020603050405020304" pitchFamily="18" charset="0"/>
              <a:cs typeface="Times New Roman" panose="02020603050405020304" pitchFamily="18" charset="0"/>
            </a:endParaRPr>
          </a:p>
          <a:p>
            <a:pPr algn="just"/>
            <a:r>
              <a:rPr lang="en-GB" sz="2200" dirty="0">
                <a:latin typeface="Times New Roman" panose="02020603050405020304" pitchFamily="18" charset="0"/>
                <a:cs typeface="Times New Roman" panose="02020603050405020304" pitchFamily="18" charset="0"/>
              </a:rPr>
              <a:t>When starting the app, to do a single fetch of (possibly all) the data referred to the period of time from the most recent day in the Database to the current day, if that period of time is large (e.g. one month), for each type of data. This could be helpful to avoid more the problem coming from the presence of a limit rate of queries.</a:t>
            </a:r>
          </a:p>
          <a:p>
            <a:pPr algn="just"/>
            <a:r>
              <a:rPr lang="en-GB" sz="2200" dirty="0">
                <a:latin typeface="Times New Roman" panose="02020603050405020304" pitchFamily="18" charset="0"/>
                <a:cs typeface="Times New Roman" panose="02020603050405020304" pitchFamily="18" charset="0"/>
              </a:rPr>
              <a:t>To implement cryptography for the locally stored data.</a:t>
            </a:r>
          </a:p>
          <a:p>
            <a:pPr algn="just"/>
            <a:r>
              <a:rPr lang="en-GB" sz="2200" dirty="0">
                <a:latin typeface="Times New Roman" panose="02020603050405020304" pitchFamily="18" charset="0"/>
                <a:cs typeface="Times New Roman" panose="02020603050405020304" pitchFamily="18" charset="0"/>
              </a:rPr>
              <a:t>Updating for the account data (with low frequency, e.g. once a year)</a:t>
            </a:r>
          </a:p>
          <a:p>
            <a:pPr algn="just"/>
            <a:r>
              <a:rPr lang="en-GB" sz="2200" dirty="0">
                <a:latin typeface="Times New Roman" panose="02020603050405020304" pitchFamily="18" charset="0"/>
                <a:cs typeface="Times New Roman" panose="02020603050405020304" pitchFamily="18" charset="0"/>
              </a:rPr>
              <a:t>If possible, to add a method to fetch </a:t>
            </a:r>
            <a:r>
              <a:rPr lang="en-GB" sz="2200" i="1" dirty="0" err="1">
                <a:latin typeface="Times New Roman" panose="02020603050405020304" pitchFamily="18" charset="0"/>
                <a:cs typeface="Times New Roman" panose="02020603050405020304" pitchFamily="18" charset="0"/>
              </a:rPr>
              <a:t>FitbitActivityData</a:t>
            </a:r>
            <a:r>
              <a:rPr lang="en-GB" sz="2200" dirty="0">
                <a:latin typeface="Times New Roman" panose="02020603050405020304" pitchFamily="18" charset="0"/>
                <a:cs typeface="Times New Roman" panose="02020603050405020304" pitchFamily="18" charset="0"/>
              </a:rPr>
              <a:t> for more days with a single query.</a:t>
            </a:r>
            <a:endParaRPr lang="it-IT" sz="22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BC7F5D35-27A6-1046-8788-8AE6E9DA0C7D}"/>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235397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2FAF45-2623-AB91-ABC0-231C87FDB104}"/>
              </a:ext>
            </a:extLst>
          </p:cNvPr>
          <p:cNvSpPr>
            <a:spLocks noGrp="1"/>
          </p:cNvSpPr>
          <p:nvPr>
            <p:ph type="title"/>
          </p:nvPr>
        </p:nvSpPr>
        <p:spPr>
          <a:xfrm>
            <a:off x="4725092" y="3078134"/>
            <a:ext cx="2741815" cy="701731"/>
          </a:xfrm>
        </p:spPr>
        <p:txBody>
          <a:bodyPr>
            <a:spAutoFit/>
          </a:bodyPr>
          <a:lstStyle/>
          <a:p>
            <a:pPr algn="ctr"/>
            <a:r>
              <a:rPr lang="it-IT" i="1" dirty="0">
                <a:latin typeface="Times New Roman" panose="02020603050405020304" pitchFamily="18" charset="0"/>
                <a:cs typeface="Times New Roman" panose="02020603050405020304" pitchFamily="18" charset="0"/>
              </a:rPr>
              <a:t>Live demo</a:t>
            </a:r>
            <a:endParaRPr lang="en-GB"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8903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ttangolo 18">
            <a:extLst>
              <a:ext uri="{FF2B5EF4-FFF2-40B4-BE49-F238E27FC236}">
                <a16:creationId xmlns:a16="http://schemas.microsoft.com/office/drawing/2014/main" id="{178595CA-ADED-9400-E0DC-0D421ADC75A6}"/>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olo 1">
            <a:extLst>
              <a:ext uri="{FF2B5EF4-FFF2-40B4-BE49-F238E27FC236}">
                <a16:creationId xmlns:a16="http://schemas.microsoft.com/office/drawing/2014/main" id="{77EBB3AD-F0FC-971E-669B-93A6DD9E5090}"/>
              </a:ext>
            </a:extLst>
          </p:cNvPr>
          <p:cNvSpPr>
            <a:spLocks noGrp="1"/>
          </p:cNvSpPr>
          <p:nvPr>
            <p:ph type="title"/>
          </p:nvPr>
        </p:nvSpPr>
        <p:spPr>
          <a:ln w="57150">
            <a:noFill/>
          </a:ln>
        </p:spPr>
        <p:txBody>
          <a:bodyPr>
            <a:normAutofit/>
          </a:bodyPr>
          <a:lstStyle/>
          <a:p>
            <a:r>
              <a:rPr lang="it-IT" dirty="0">
                <a:latin typeface="Times New Roman" panose="02020603050405020304" pitchFamily="18" charset="0"/>
                <a:cs typeface="Times New Roman" panose="02020603050405020304" pitchFamily="18" charset="0"/>
              </a:rPr>
              <a:t>Background</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6BF5E144-BB9B-EFF2-C6C0-16A92105D19E}"/>
              </a:ext>
            </a:extLst>
          </p:cNvPr>
          <p:cNvSpPr>
            <a:spLocks noGrp="1"/>
          </p:cNvSpPr>
          <p:nvPr>
            <p:ph idx="1"/>
          </p:nvPr>
        </p:nvSpPr>
        <p:spPr/>
        <p:txBody>
          <a:bodyPr>
            <a:normAutofit/>
          </a:bodyPr>
          <a:lstStyle/>
          <a:p>
            <a:pPr algn="just"/>
            <a:r>
              <a:rPr lang="en-US" sz="2200" dirty="0">
                <a:latin typeface="Times New Roman" panose="02020603050405020304" pitchFamily="18" charset="0"/>
                <a:cs typeface="Times New Roman" panose="02020603050405020304" pitchFamily="18" charset="0"/>
              </a:rPr>
              <a:t>Yoga plus regular care was effective in reducing symptoms of depression compared with regular care alone. Further investigation is warranted regarding potential benefits in anxiety. Individualized yoga may be particularly beneficial in mental health care in the broader community. [de </a:t>
            </a:r>
            <a:r>
              <a:rPr lang="en-US" sz="2200" dirty="0" err="1">
                <a:latin typeface="Times New Roman" panose="02020603050405020304" pitchFamily="18" charset="0"/>
                <a:cs typeface="Times New Roman" panose="02020603050405020304" pitchFamily="18" charset="0"/>
              </a:rPr>
              <a:t>Manincor</a:t>
            </a:r>
            <a:r>
              <a:rPr lang="en-US" sz="2200" dirty="0">
                <a:latin typeface="Times New Roman" panose="02020603050405020304" pitchFamily="18" charset="0"/>
                <a:cs typeface="Times New Roman" panose="02020603050405020304" pitchFamily="18" charset="0"/>
              </a:rPr>
              <a:t>, Michael, et al.]</a:t>
            </a:r>
          </a:p>
          <a:p>
            <a:pPr algn="just"/>
            <a:r>
              <a:rPr lang="en-US" sz="2200" dirty="0">
                <a:latin typeface="Times New Roman" panose="02020603050405020304" pitchFamily="18" charset="0"/>
                <a:cs typeface="Times New Roman" panose="02020603050405020304" pitchFamily="18" charset="0"/>
              </a:rPr>
              <a:t>Physical activity and yoga practice have been shown to elicit improvements in anxiety and depression symptoms conducting to a better social, physical, and affective well-being optimizing the pharmacological treatment duration and the risk of pharmacological adverse side effects. [</a:t>
            </a:r>
            <a:r>
              <a:rPr lang="en-US" sz="2200" dirty="0" err="1">
                <a:latin typeface="Times New Roman" panose="02020603050405020304" pitchFamily="18" charset="0"/>
                <a:cs typeface="Times New Roman" panose="02020603050405020304" pitchFamily="18" charset="0"/>
              </a:rPr>
              <a:t>D'Alessio</a:t>
            </a:r>
            <a:r>
              <a:rPr lang="en-US" sz="2200" dirty="0">
                <a:latin typeface="Times New Roman" panose="02020603050405020304" pitchFamily="18" charset="0"/>
                <a:cs typeface="Times New Roman" panose="02020603050405020304" pitchFamily="18" charset="0"/>
              </a:rPr>
              <a:t>, Luciana, et al.]</a:t>
            </a:r>
          </a:p>
        </p:txBody>
      </p:sp>
    </p:spTree>
    <p:extLst>
      <p:ext uri="{BB962C8B-B14F-4D97-AF65-F5344CB8AC3E}">
        <p14:creationId xmlns:p14="http://schemas.microsoft.com/office/powerpoint/2010/main" val="1133955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3A73783B-CEC4-E0E5-F7DE-A827EBA88E7E}"/>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Feature to be </a:t>
            </a:r>
            <a:r>
              <a:rPr lang="it-IT" dirty="0" err="1">
                <a:latin typeface="Times New Roman" panose="02020603050405020304" pitchFamily="18" charset="0"/>
                <a:cs typeface="Times New Roman" panose="02020603050405020304" pitchFamily="18" charset="0"/>
              </a:rPr>
              <a:t>provided</a:t>
            </a:r>
            <a:r>
              <a:rPr lang="it-IT" dirty="0">
                <a:latin typeface="Times New Roman" panose="02020603050405020304" pitchFamily="18" charset="0"/>
                <a:cs typeface="Times New Roman" panose="02020603050405020304" pitchFamily="18" charset="0"/>
              </a:rPr>
              <a:t> to the public</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F135F3FD-58F1-590F-49CC-763BC2B1DC11}"/>
              </a:ext>
            </a:extLst>
          </p:cNvPr>
          <p:cNvSpPr>
            <a:spLocks noGrp="1"/>
          </p:cNvSpPr>
          <p:nvPr>
            <p:ph idx="1"/>
          </p:nvPr>
        </p:nvSpPr>
        <p:spPr/>
        <p:txBody>
          <a:bodyPr/>
          <a:lstStyle/>
          <a:p>
            <a:endParaRPr lang="en-GB" dirty="0"/>
          </a:p>
        </p:txBody>
      </p:sp>
      <p:sp>
        <p:nvSpPr>
          <p:cNvPr id="6" name="Rettangolo 5">
            <a:extLst>
              <a:ext uri="{FF2B5EF4-FFF2-40B4-BE49-F238E27FC236}">
                <a16:creationId xmlns:a16="http://schemas.microsoft.com/office/drawing/2014/main" id="{FC513B04-CC47-7540-3DB6-F0A6CD496FBC}"/>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45195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ACA9D10D-EAED-1674-6D26-162769D135E2}"/>
              </a:ext>
            </a:extLst>
          </p:cNvPr>
          <p:cNvSpPr>
            <a:spLocks noGrp="1"/>
          </p:cNvSpPr>
          <p:nvPr>
            <p:ph type="title"/>
          </p:nvPr>
        </p:nvSpPr>
        <p:spPr/>
        <p:txBody>
          <a:bodyPr/>
          <a:lstStyle/>
          <a:p>
            <a:r>
              <a:rPr lang="it-IT" dirty="0" err="1">
                <a:latin typeface="Times New Roman" panose="02020603050405020304" pitchFamily="18" charset="0"/>
                <a:cs typeface="Times New Roman" panose="02020603050405020304" pitchFamily="18" charset="0"/>
              </a:rPr>
              <a:t>Our</a:t>
            </a:r>
            <a:r>
              <a:rPr lang="it-IT" dirty="0">
                <a:latin typeface="Times New Roman" panose="02020603050405020304" pitchFamily="18" charset="0"/>
                <a:cs typeface="Times New Roman" panose="02020603050405020304" pitchFamily="18" charset="0"/>
              </a:rPr>
              <a:t> </a:t>
            </a:r>
            <a:r>
              <a:rPr lang="it-IT" dirty="0" err="1">
                <a:latin typeface="Times New Roman" panose="02020603050405020304" pitchFamily="18" charset="0"/>
                <a:cs typeface="Times New Roman" panose="02020603050405020304" pitchFamily="18" charset="0"/>
              </a:rPr>
              <a:t>solution</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DBFA3E5D-4FFA-9237-601A-DDA2B0135796}"/>
              </a:ext>
            </a:extLst>
          </p:cNvPr>
          <p:cNvSpPr>
            <a:spLocks noGrp="1"/>
          </p:cNvSpPr>
          <p:nvPr>
            <p:ph idx="1"/>
          </p:nvPr>
        </p:nvSpPr>
        <p:spPr/>
        <p:txBody>
          <a:bodyPr/>
          <a:lstStyle/>
          <a:p>
            <a:endParaRPr lang="en-GB"/>
          </a:p>
        </p:txBody>
      </p:sp>
      <p:sp>
        <p:nvSpPr>
          <p:cNvPr id="6" name="Rettangolo 5">
            <a:extLst>
              <a:ext uri="{FF2B5EF4-FFF2-40B4-BE49-F238E27FC236}">
                <a16:creationId xmlns:a16="http://schemas.microsoft.com/office/drawing/2014/main" id="{768AED74-C203-FB41-CAFA-BD37DD28F022}"/>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4616005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B502B0-72B9-6C27-D426-DC20E7E17500}"/>
              </a:ext>
            </a:extLst>
          </p:cNvPr>
          <p:cNvSpPr>
            <a:spLocks noGrp="1"/>
          </p:cNvSpPr>
          <p:nvPr>
            <p:ph type="title"/>
          </p:nvPr>
        </p:nvSpPr>
        <p:spPr/>
        <p:txBody>
          <a:bodyPr>
            <a:normAutofit/>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Screen </a:t>
            </a:r>
            <a:r>
              <a:rPr lang="it-IT" sz="3200" dirty="0" err="1">
                <a:latin typeface="Times New Roman" panose="02020603050405020304" pitchFamily="18" charset="0"/>
                <a:cs typeface="Times New Roman" panose="02020603050405020304" pitchFamily="18" charset="0"/>
              </a:rPr>
              <a:t>Map</a:t>
            </a:r>
            <a:endParaRPr lang="en-GB" sz="3200" dirty="0">
              <a:latin typeface="Times New Roman" panose="02020603050405020304" pitchFamily="18" charset="0"/>
              <a:cs typeface="Times New Roman" panose="02020603050405020304" pitchFamily="18" charset="0"/>
            </a:endParaRPr>
          </a:p>
        </p:txBody>
      </p:sp>
      <p:sp>
        <p:nvSpPr>
          <p:cNvPr id="7" name="Rettangolo 6">
            <a:extLst>
              <a:ext uri="{FF2B5EF4-FFF2-40B4-BE49-F238E27FC236}">
                <a16:creationId xmlns:a16="http://schemas.microsoft.com/office/drawing/2014/main" id="{9C8404CF-1958-3665-962F-FA5A3AE70C2E}"/>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ttangolo con angoli arrotondati 24">
            <a:extLst>
              <a:ext uri="{FF2B5EF4-FFF2-40B4-BE49-F238E27FC236}">
                <a16:creationId xmlns:a16="http://schemas.microsoft.com/office/drawing/2014/main" id="{283FC8B3-2FEF-E0DE-8241-25A5EA8C1BA6}"/>
              </a:ext>
            </a:extLst>
          </p:cNvPr>
          <p:cNvSpPr/>
          <p:nvPr/>
        </p:nvSpPr>
        <p:spPr>
          <a:xfrm>
            <a:off x="1420091" y="3484830"/>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Login Page</a:t>
            </a:r>
            <a:endParaRPr lang="en-GB" dirty="0"/>
          </a:p>
        </p:txBody>
      </p:sp>
      <p:sp>
        <p:nvSpPr>
          <p:cNvPr id="26" name="Rettangolo con angoli arrotondati 25">
            <a:extLst>
              <a:ext uri="{FF2B5EF4-FFF2-40B4-BE49-F238E27FC236}">
                <a16:creationId xmlns:a16="http://schemas.microsoft.com/office/drawing/2014/main" id="{5FF130E9-8DE6-6048-969F-8F0B601055A3}"/>
              </a:ext>
            </a:extLst>
          </p:cNvPr>
          <p:cNvSpPr/>
          <p:nvPr/>
        </p:nvSpPr>
        <p:spPr>
          <a:xfrm>
            <a:off x="3359631" y="3479745"/>
            <a:ext cx="1548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Authorization</a:t>
            </a:r>
            <a:r>
              <a:rPr lang="it-IT" dirty="0"/>
              <a:t> Page</a:t>
            </a:r>
            <a:endParaRPr lang="en-GB" dirty="0"/>
          </a:p>
        </p:txBody>
      </p:sp>
      <p:sp>
        <p:nvSpPr>
          <p:cNvPr id="28" name="Rettangolo con angoli arrotondati 27">
            <a:extLst>
              <a:ext uri="{FF2B5EF4-FFF2-40B4-BE49-F238E27FC236}">
                <a16:creationId xmlns:a16="http://schemas.microsoft.com/office/drawing/2014/main" id="{1EC5A28D-90BB-6B3C-49C1-6E15B0584F7D}"/>
              </a:ext>
            </a:extLst>
          </p:cNvPr>
          <p:cNvSpPr/>
          <p:nvPr/>
        </p:nvSpPr>
        <p:spPr>
          <a:xfrm>
            <a:off x="5955763" y="3519741"/>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Home Page</a:t>
            </a:r>
            <a:endParaRPr lang="en-GB" dirty="0"/>
          </a:p>
        </p:txBody>
      </p:sp>
      <p:sp>
        <p:nvSpPr>
          <p:cNvPr id="30" name="Freccia a destra 29">
            <a:extLst>
              <a:ext uri="{FF2B5EF4-FFF2-40B4-BE49-F238E27FC236}">
                <a16:creationId xmlns:a16="http://schemas.microsoft.com/office/drawing/2014/main" id="{016B7542-9C0E-DE5E-BF33-FF9DD6C3B5C5}"/>
              </a:ext>
            </a:extLst>
          </p:cNvPr>
          <p:cNvSpPr/>
          <p:nvPr/>
        </p:nvSpPr>
        <p:spPr>
          <a:xfrm>
            <a:off x="2658700" y="3754830"/>
            <a:ext cx="54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Freccia a destra 30">
            <a:extLst>
              <a:ext uri="{FF2B5EF4-FFF2-40B4-BE49-F238E27FC236}">
                <a16:creationId xmlns:a16="http://schemas.microsoft.com/office/drawing/2014/main" id="{30ED63E6-047D-3D03-FF9A-A7E205BD76E5}"/>
              </a:ext>
            </a:extLst>
          </p:cNvPr>
          <p:cNvSpPr/>
          <p:nvPr/>
        </p:nvSpPr>
        <p:spPr>
          <a:xfrm>
            <a:off x="5072385" y="3749745"/>
            <a:ext cx="72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Freccia a destra 31">
            <a:extLst>
              <a:ext uri="{FF2B5EF4-FFF2-40B4-BE49-F238E27FC236}">
                <a16:creationId xmlns:a16="http://schemas.microsoft.com/office/drawing/2014/main" id="{D417D186-BA66-0FE7-54B3-A1149F21D968}"/>
              </a:ext>
            </a:extLst>
          </p:cNvPr>
          <p:cNvSpPr/>
          <p:nvPr/>
        </p:nvSpPr>
        <p:spPr>
          <a:xfrm rot="17519017">
            <a:off x="6886253" y="3151357"/>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Freccia a destra 32">
            <a:extLst>
              <a:ext uri="{FF2B5EF4-FFF2-40B4-BE49-F238E27FC236}">
                <a16:creationId xmlns:a16="http://schemas.microsoft.com/office/drawing/2014/main" id="{59F6D2F8-3A84-F660-67C5-47293B0575FD}"/>
              </a:ext>
            </a:extLst>
          </p:cNvPr>
          <p:cNvSpPr/>
          <p:nvPr/>
        </p:nvSpPr>
        <p:spPr>
          <a:xfrm>
            <a:off x="7195856" y="3612516"/>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Freccia a destra 33">
            <a:extLst>
              <a:ext uri="{FF2B5EF4-FFF2-40B4-BE49-F238E27FC236}">
                <a16:creationId xmlns:a16="http://schemas.microsoft.com/office/drawing/2014/main" id="{75419AD3-5D38-EBEB-75A4-5B9CACCCDDD7}"/>
              </a:ext>
            </a:extLst>
          </p:cNvPr>
          <p:cNvSpPr/>
          <p:nvPr/>
        </p:nvSpPr>
        <p:spPr>
          <a:xfrm rot="14626315">
            <a:off x="5842548" y="3151996"/>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ttangolo con angoli arrotondati 35">
            <a:extLst>
              <a:ext uri="{FF2B5EF4-FFF2-40B4-BE49-F238E27FC236}">
                <a16:creationId xmlns:a16="http://schemas.microsoft.com/office/drawing/2014/main" id="{A1738692-EB86-CE71-50B4-21A8A1EDB8EF}"/>
              </a:ext>
            </a:extLst>
          </p:cNvPr>
          <p:cNvSpPr/>
          <p:nvPr/>
        </p:nvSpPr>
        <p:spPr>
          <a:xfrm>
            <a:off x="7682803" y="3342516"/>
            <a:ext cx="1224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Sleep</a:t>
            </a:r>
            <a:r>
              <a:rPr lang="it-IT" dirty="0"/>
              <a:t> Data Page</a:t>
            </a:r>
            <a:endParaRPr lang="en-GB" dirty="0"/>
          </a:p>
        </p:txBody>
      </p:sp>
      <p:sp>
        <p:nvSpPr>
          <p:cNvPr id="37" name="Rettangolo con angoli arrotondati 36">
            <a:extLst>
              <a:ext uri="{FF2B5EF4-FFF2-40B4-BE49-F238E27FC236}">
                <a16:creationId xmlns:a16="http://schemas.microsoft.com/office/drawing/2014/main" id="{4D29D975-63CF-1EC3-B845-C1EA49E65891}"/>
              </a:ext>
            </a:extLst>
          </p:cNvPr>
          <p:cNvSpPr/>
          <p:nvPr/>
        </p:nvSpPr>
        <p:spPr>
          <a:xfrm>
            <a:off x="6908136" y="2259153"/>
            <a:ext cx="126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Activity Data Page</a:t>
            </a:r>
            <a:endParaRPr lang="en-GB" dirty="0"/>
          </a:p>
        </p:txBody>
      </p:sp>
      <p:sp>
        <p:nvSpPr>
          <p:cNvPr id="38" name="Rettangolo con angoli arrotondati 37">
            <a:extLst>
              <a:ext uri="{FF2B5EF4-FFF2-40B4-BE49-F238E27FC236}">
                <a16:creationId xmlns:a16="http://schemas.microsoft.com/office/drawing/2014/main" id="{C5038808-9B6A-BE19-0BF0-F9C53CBF3C83}"/>
              </a:ext>
            </a:extLst>
          </p:cNvPr>
          <p:cNvSpPr/>
          <p:nvPr/>
        </p:nvSpPr>
        <p:spPr>
          <a:xfrm>
            <a:off x="4931345" y="2259153"/>
            <a:ext cx="126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Heart Data Page</a:t>
            </a:r>
            <a:endParaRPr lang="en-GB" dirty="0"/>
          </a:p>
        </p:txBody>
      </p:sp>
      <p:sp>
        <p:nvSpPr>
          <p:cNvPr id="39" name="Freccia a destra 38">
            <a:extLst>
              <a:ext uri="{FF2B5EF4-FFF2-40B4-BE49-F238E27FC236}">
                <a16:creationId xmlns:a16="http://schemas.microsoft.com/office/drawing/2014/main" id="{76CEDB05-CEB1-08F3-F0E7-C73BD41522CC}"/>
              </a:ext>
            </a:extLst>
          </p:cNvPr>
          <p:cNvSpPr/>
          <p:nvPr/>
        </p:nvSpPr>
        <p:spPr>
          <a:xfrm rot="1510850">
            <a:off x="7123738" y="4189735"/>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ttangolo con angoli arrotondati 39">
            <a:extLst>
              <a:ext uri="{FF2B5EF4-FFF2-40B4-BE49-F238E27FC236}">
                <a16:creationId xmlns:a16="http://schemas.microsoft.com/office/drawing/2014/main" id="{83E225AF-7D4C-24C9-E551-919CBCD8BBE3}"/>
              </a:ext>
            </a:extLst>
          </p:cNvPr>
          <p:cNvSpPr/>
          <p:nvPr/>
        </p:nvSpPr>
        <p:spPr>
          <a:xfrm>
            <a:off x="7571713" y="4279735"/>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Yoga Page</a:t>
            </a:r>
            <a:endParaRPr lang="en-GB" dirty="0"/>
          </a:p>
        </p:txBody>
      </p:sp>
      <p:sp>
        <p:nvSpPr>
          <p:cNvPr id="41" name="Freccia bidirezionale orizzontale 40">
            <a:extLst>
              <a:ext uri="{FF2B5EF4-FFF2-40B4-BE49-F238E27FC236}">
                <a16:creationId xmlns:a16="http://schemas.microsoft.com/office/drawing/2014/main" id="{C03B3585-857A-DAD9-7364-0ECCDC8E6FB5}"/>
              </a:ext>
            </a:extLst>
          </p:cNvPr>
          <p:cNvSpPr/>
          <p:nvPr/>
        </p:nvSpPr>
        <p:spPr>
          <a:xfrm>
            <a:off x="8276387" y="2529153"/>
            <a:ext cx="432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ttangolo con angoli arrotondati 41">
            <a:extLst>
              <a:ext uri="{FF2B5EF4-FFF2-40B4-BE49-F238E27FC236}">
                <a16:creationId xmlns:a16="http://schemas.microsoft.com/office/drawing/2014/main" id="{3DDFBE2B-D608-4BB1-8B6F-FCFADBFDF1B7}"/>
              </a:ext>
            </a:extLst>
          </p:cNvPr>
          <p:cNvSpPr/>
          <p:nvPr/>
        </p:nvSpPr>
        <p:spPr>
          <a:xfrm>
            <a:off x="8816638" y="2259153"/>
            <a:ext cx="1512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Activity Settings Page</a:t>
            </a:r>
            <a:endParaRPr lang="en-GB" dirty="0"/>
          </a:p>
        </p:txBody>
      </p:sp>
      <p:sp>
        <p:nvSpPr>
          <p:cNvPr id="43" name="Freccia bidirezionale orizzontale 42">
            <a:extLst>
              <a:ext uri="{FF2B5EF4-FFF2-40B4-BE49-F238E27FC236}">
                <a16:creationId xmlns:a16="http://schemas.microsoft.com/office/drawing/2014/main" id="{4261AB40-B9D5-F5C5-A057-60BE68CB04DC}"/>
              </a:ext>
            </a:extLst>
          </p:cNvPr>
          <p:cNvSpPr/>
          <p:nvPr/>
        </p:nvSpPr>
        <p:spPr>
          <a:xfrm rot="5400000">
            <a:off x="6351763" y="4370243"/>
            <a:ext cx="288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Freccia bidirezionale orizzontale 43">
            <a:extLst>
              <a:ext uri="{FF2B5EF4-FFF2-40B4-BE49-F238E27FC236}">
                <a16:creationId xmlns:a16="http://schemas.microsoft.com/office/drawing/2014/main" id="{9106B674-62A8-0188-A0FC-D5A852260C53}"/>
              </a:ext>
            </a:extLst>
          </p:cNvPr>
          <p:cNvSpPr/>
          <p:nvPr/>
        </p:nvSpPr>
        <p:spPr>
          <a:xfrm rot="20418876">
            <a:off x="5218265" y="5230644"/>
            <a:ext cx="612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ttangolo con angoli arrotondati 44">
            <a:extLst>
              <a:ext uri="{FF2B5EF4-FFF2-40B4-BE49-F238E27FC236}">
                <a16:creationId xmlns:a16="http://schemas.microsoft.com/office/drawing/2014/main" id="{3BBF7CAA-88D6-B6B5-5E1C-30377EC02647}"/>
              </a:ext>
            </a:extLst>
          </p:cNvPr>
          <p:cNvSpPr/>
          <p:nvPr/>
        </p:nvSpPr>
        <p:spPr>
          <a:xfrm>
            <a:off x="5955763" y="4680745"/>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Flower Page</a:t>
            </a:r>
            <a:endParaRPr lang="en-GB" dirty="0"/>
          </a:p>
        </p:txBody>
      </p:sp>
      <p:sp>
        <p:nvSpPr>
          <p:cNvPr id="46" name="Rettangolo con angoli arrotondati 45">
            <a:extLst>
              <a:ext uri="{FF2B5EF4-FFF2-40B4-BE49-F238E27FC236}">
                <a16:creationId xmlns:a16="http://schemas.microsoft.com/office/drawing/2014/main" id="{9345455A-8445-52D8-2E9C-7992D0032BA3}"/>
              </a:ext>
            </a:extLst>
          </p:cNvPr>
          <p:cNvSpPr/>
          <p:nvPr/>
        </p:nvSpPr>
        <p:spPr>
          <a:xfrm>
            <a:off x="3992385" y="5344729"/>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Profile</a:t>
            </a:r>
            <a:r>
              <a:rPr lang="it-IT" dirty="0"/>
              <a:t> Page</a:t>
            </a:r>
            <a:endParaRPr lang="en-GB" dirty="0"/>
          </a:p>
        </p:txBody>
      </p:sp>
      <p:sp>
        <p:nvSpPr>
          <p:cNvPr id="47" name="Freccia bidirezionale orizzontale 46">
            <a:extLst>
              <a:ext uri="{FF2B5EF4-FFF2-40B4-BE49-F238E27FC236}">
                <a16:creationId xmlns:a16="http://schemas.microsoft.com/office/drawing/2014/main" id="{06B87E35-AB83-1FB8-0B46-07903909B135}"/>
              </a:ext>
            </a:extLst>
          </p:cNvPr>
          <p:cNvSpPr/>
          <p:nvPr/>
        </p:nvSpPr>
        <p:spPr>
          <a:xfrm rot="19174746">
            <a:off x="4497475" y="4609482"/>
            <a:ext cx="1548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Freccia curva 47">
            <a:extLst>
              <a:ext uri="{FF2B5EF4-FFF2-40B4-BE49-F238E27FC236}">
                <a16:creationId xmlns:a16="http://schemas.microsoft.com/office/drawing/2014/main" id="{FF0A5B4D-732F-FE8E-84E5-583895A1C025}"/>
              </a:ext>
            </a:extLst>
          </p:cNvPr>
          <p:cNvSpPr/>
          <p:nvPr/>
        </p:nvSpPr>
        <p:spPr>
          <a:xfrm rot="16200000">
            <a:off x="2119286" y="3977613"/>
            <a:ext cx="1483757" cy="2088000"/>
          </a:xfrm>
          <a:prstGeom prst="bentArrow">
            <a:avLst>
              <a:gd name="adj1" fmla="val 6979"/>
              <a:gd name="adj2" fmla="val 8162"/>
              <a:gd name="adj3" fmla="val 9198"/>
              <a:gd name="adj4" fmla="val 20707"/>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9" name="CasellaDiTesto 48">
            <a:extLst>
              <a:ext uri="{FF2B5EF4-FFF2-40B4-BE49-F238E27FC236}">
                <a16:creationId xmlns:a16="http://schemas.microsoft.com/office/drawing/2014/main" id="{994F33DA-03DA-45D2-3F08-1A229E5DF606}"/>
              </a:ext>
            </a:extLst>
          </p:cNvPr>
          <p:cNvSpPr txBox="1"/>
          <p:nvPr/>
        </p:nvSpPr>
        <p:spPr>
          <a:xfrm>
            <a:off x="2607071" y="3443239"/>
            <a:ext cx="590226" cy="338554"/>
          </a:xfrm>
          <a:prstGeom prst="rect">
            <a:avLst/>
          </a:prstGeom>
          <a:noFill/>
        </p:spPr>
        <p:txBody>
          <a:bodyPr wrap="none" rtlCol="0">
            <a:spAutoFit/>
          </a:bodyPr>
          <a:lstStyle/>
          <a:p>
            <a:r>
              <a:rPr lang="it-IT" sz="1600" dirty="0"/>
              <a:t>login</a:t>
            </a:r>
            <a:endParaRPr lang="en-GB" sz="1600" dirty="0"/>
          </a:p>
        </p:txBody>
      </p:sp>
      <p:sp>
        <p:nvSpPr>
          <p:cNvPr id="50" name="CasellaDiTesto 49">
            <a:extLst>
              <a:ext uri="{FF2B5EF4-FFF2-40B4-BE49-F238E27FC236}">
                <a16:creationId xmlns:a16="http://schemas.microsoft.com/office/drawing/2014/main" id="{916BF67B-5AE5-5D24-3A9D-CACBDEE3EF21}"/>
              </a:ext>
            </a:extLst>
          </p:cNvPr>
          <p:cNvSpPr txBox="1"/>
          <p:nvPr/>
        </p:nvSpPr>
        <p:spPr>
          <a:xfrm>
            <a:off x="4942429" y="3443239"/>
            <a:ext cx="973536" cy="338554"/>
          </a:xfrm>
          <a:prstGeom prst="rect">
            <a:avLst/>
          </a:prstGeom>
          <a:noFill/>
        </p:spPr>
        <p:txBody>
          <a:bodyPr wrap="none" rtlCol="0">
            <a:spAutoFit/>
          </a:bodyPr>
          <a:lstStyle/>
          <a:p>
            <a:r>
              <a:rPr lang="it-IT" sz="1600" dirty="0" err="1"/>
              <a:t>authorize</a:t>
            </a:r>
            <a:endParaRPr lang="en-GB" sz="1600" dirty="0"/>
          </a:p>
        </p:txBody>
      </p:sp>
      <p:sp>
        <p:nvSpPr>
          <p:cNvPr id="51" name="CasellaDiTesto 50">
            <a:extLst>
              <a:ext uri="{FF2B5EF4-FFF2-40B4-BE49-F238E27FC236}">
                <a16:creationId xmlns:a16="http://schemas.microsoft.com/office/drawing/2014/main" id="{1F98E326-4DEA-734C-7D80-7362DBECA9C1}"/>
              </a:ext>
            </a:extLst>
          </p:cNvPr>
          <p:cNvSpPr txBox="1"/>
          <p:nvPr/>
        </p:nvSpPr>
        <p:spPr>
          <a:xfrm>
            <a:off x="3200926" y="5311182"/>
            <a:ext cx="720262" cy="338554"/>
          </a:xfrm>
          <a:prstGeom prst="rect">
            <a:avLst/>
          </a:prstGeom>
          <a:noFill/>
        </p:spPr>
        <p:txBody>
          <a:bodyPr wrap="none" rtlCol="0">
            <a:spAutoFit/>
          </a:bodyPr>
          <a:lstStyle/>
          <a:p>
            <a:r>
              <a:rPr lang="it-IT" sz="1600" dirty="0"/>
              <a:t>logout</a:t>
            </a:r>
            <a:endParaRPr lang="en-GB" sz="1600" dirty="0"/>
          </a:p>
        </p:txBody>
      </p:sp>
      <p:sp>
        <p:nvSpPr>
          <p:cNvPr id="5" name="Freccia angolare bidirezionale 4">
            <a:extLst>
              <a:ext uri="{FF2B5EF4-FFF2-40B4-BE49-F238E27FC236}">
                <a16:creationId xmlns:a16="http://schemas.microsoft.com/office/drawing/2014/main" id="{84CDFFB6-404A-FE92-3932-5378F1203B44}"/>
              </a:ext>
            </a:extLst>
          </p:cNvPr>
          <p:cNvSpPr/>
          <p:nvPr/>
        </p:nvSpPr>
        <p:spPr>
          <a:xfrm>
            <a:off x="5159606" y="3040754"/>
            <a:ext cx="4588452" cy="2772614"/>
          </a:xfrm>
          <a:prstGeom prst="leftUpArrow">
            <a:avLst>
              <a:gd name="adj1" fmla="val 3916"/>
              <a:gd name="adj2" fmla="val 4043"/>
              <a:gd name="adj3" fmla="val 4126"/>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58088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5E499F2-6E03-5795-ADF8-112BCB8EE4B4}"/>
              </a:ext>
            </a:extLst>
          </p:cNvPr>
          <p:cNvSpPr>
            <a:spLocks noGrp="1"/>
          </p:cNvSpPr>
          <p:nvPr>
            <p:ph type="title"/>
          </p:nvPr>
        </p:nvSpPr>
        <p:spPr>
          <a:xfrm>
            <a:off x="838200" y="348296"/>
            <a:ext cx="10515600" cy="1325563"/>
          </a:xfrm>
        </p:spPr>
        <p:txBody>
          <a:bodyPr>
            <a:normAutofit/>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User authentication and management</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8F1323D3-8D9D-4CF8-1994-01A312063CEE}"/>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The user must go </a:t>
            </a:r>
            <a:r>
              <a:rPr lang="it-IT" sz="2200" dirty="0" err="1">
                <a:latin typeface="Times New Roman" panose="02020603050405020304" pitchFamily="18" charset="0"/>
                <a:cs typeface="Times New Roman" panose="02020603050405020304" pitchFamily="18" charset="0"/>
              </a:rPr>
              <a:t>through</a:t>
            </a:r>
            <a:r>
              <a:rPr lang="it-IT" sz="2200" dirty="0">
                <a:latin typeface="Times New Roman" panose="02020603050405020304" pitchFamily="18" charset="0"/>
                <a:cs typeface="Times New Roman" panose="02020603050405020304" pitchFamily="18" charset="0"/>
              </a:rPr>
              <a:t> a (fake) login procedure, </a:t>
            </a:r>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not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already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by </a:t>
            </a:r>
            <a:r>
              <a:rPr lang="it-IT" sz="2200" dirty="0" err="1">
                <a:latin typeface="Times New Roman" panose="02020603050405020304" pitchFamily="18" charset="0"/>
                <a:cs typeface="Times New Roman" panose="02020603050405020304" pitchFamily="18" charset="0"/>
              </a:rPr>
              <a:t>inserting</a:t>
            </a:r>
            <a:r>
              <a:rPr lang="it-IT" sz="2200" dirty="0">
                <a:latin typeface="Times New Roman" panose="02020603050405020304" pitchFamily="18" charset="0"/>
                <a:cs typeface="Times New Roman" panose="02020603050405020304" pitchFamily="18" charset="0"/>
              </a:rPr>
              <a:t> a </a:t>
            </a:r>
            <a:r>
              <a:rPr lang="it-IT" sz="2200" dirty="0" err="1">
                <a:latin typeface="Times New Roman" panose="02020603050405020304" pitchFamily="18" charset="0"/>
                <a:cs typeface="Times New Roman" panose="02020603050405020304" pitchFamily="18" charset="0"/>
              </a:rPr>
              <a:t>valid</a:t>
            </a:r>
            <a:r>
              <a:rPr lang="it-IT" sz="2200" dirty="0">
                <a:latin typeface="Times New Roman" panose="02020603050405020304" pitchFamily="18" charset="0"/>
                <a:cs typeface="Times New Roman" panose="02020603050405020304" pitchFamily="18" charset="0"/>
              </a:rPr>
              <a:t> username and the </a:t>
            </a:r>
            <a:r>
              <a:rPr lang="it-IT" sz="2200" dirty="0" err="1">
                <a:latin typeface="Times New Roman" panose="02020603050405020304" pitchFamily="18" charset="0"/>
                <a:cs typeface="Times New Roman" panose="02020603050405020304" pitchFamily="18" charset="0"/>
              </a:rPr>
              <a:t>correspondent</a:t>
            </a:r>
            <a:r>
              <a:rPr lang="it-IT" sz="2200" dirty="0">
                <a:latin typeface="Times New Roman" panose="02020603050405020304" pitchFamily="18" charset="0"/>
                <a:cs typeface="Times New Roman" panose="02020603050405020304" pitchFamily="18" charset="0"/>
              </a:rPr>
              <a:t> password.</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inserted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credentials</a:t>
            </a:r>
            <a:r>
              <a:rPr lang="it-IT" sz="2200" dirty="0">
                <a:latin typeface="Times New Roman" panose="02020603050405020304" pitchFamily="18" charset="0"/>
                <a:cs typeface="Times New Roman" panose="02020603050405020304" pitchFamily="18" charset="0"/>
              </a:rPr>
              <a:t> are </a:t>
            </a:r>
            <a:r>
              <a:rPr lang="it-IT" sz="2200" dirty="0" err="1">
                <a:latin typeface="Times New Roman" panose="02020603050405020304" pitchFamily="18" charset="0"/>
                <a:cs typeface="Times New Roman" panose="02020603050405020304" pitchFamily="18" charset="0"/>
              </a:rPr>
              <a:t>correct</a:t>
            </a:r>
            <a:r>
              <a:rPr lang="it-IT" sz="2200" dirty="0">
                <a:latin typeface="Times New Roman" panose="02020603050405020304" pitchFamily="18" charset="0"/>
                <a:cs typeface="Times New Roman" panose="02020603050405020304" pitchFamily="18" charset="0"/>
              </a:rPr>
              <a:t>, the username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saved</a:t>
            </a:r>
            <a:r>
              <a:rPr lang="it-IT" sz="2200" dirty="0">
                <a:latin typeface="Times New Roman" panose="02020603050405020304" pitchFamily="18" charset="0"/>
                <a:cs typeface="Times New Roman" panose="02020603050405020304" pitchFamily="18" charset="0"/>
              </a:rPr>
              <a:t> in the Database (DB), </a:t>
            </a:r>
            <a:r>
              <a:rPr lang="it-IT" sz="2200" dirty="0" err="1">
                <a:latin typeface="Times New Roman" panose="02020603050405020304" pitchFamily="18" charset="0"/>
                <a:cs typeface="Times New Roman" panose="02020603050405020304" pitchFamily="18" charset="0"/>
              </a:rPr>
              <a:t>using</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SharedPreferences</a:t>
            </a:r>
            <a:r>
              <a:rPr lang="it-IT" sz="2200" dirty="0">
                <a:latin typeface="Times New Roman" panose="02020603050405020304" pitchFamily="18" charset="0"/>
                <a:cs typeface="Times New Roman" panose="02020603050405020304" pitchFamily="18" charset="0"/>
              </a:rPr>
              <a:t>.</a:t>
            </a:r>
          </a:p>
          <a:p>
            <a:pPr algn="just"/>
            <a:r>
              <a:rPr lang="it-IT" sz="2200" dirty="0" err="1">
                <a:latin typeface="Times New Roman" panose="02020603050405020304" pitchFamily="18" charset="0"/>
                <a:cs typeface="Times New Roman" panose="02020603050405020304" pitchFamily="18" charset="0"/>
              </a:rPr>
              <a:t>When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starting</a:t>
            </a:r>
            <a:r>
              <a:rPr lang="it-IT" sz="2200" dirty="0">
                <a:latin typeface="Times New Roman" panose="02020603050405020304" pitchFamily="18" charset="0"/>
                <a:cs typeface="Times New Roman" panose="02020603050405020304" pitchFamily="18" charset="0"/>
              </a:rPr>
              <a:t> the app, the DB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queried</a:t>
            </a:r>
            <a:r>
              <a:rPr lang="it-IT" sz="2200" dirty="0">
                <a:latin typeface="Times New Roman" panose="02020603050405020304" pitchFamily="18" charset="0"/>
                <a:cs typeface="Times New Roman" panose="02020603050405020304" pitchFamily="18" charset="0"/>
              </a:rPr>
              <a:t> and </a:t>
            </a:r>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no username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present</a:t>
            </a:r>
            <a:r>
              <a:rPr lang="it-IT" sz="2200" dirty="0">
                <a:latin typeface="Times New Roman" panose="02020603050405020304" pitchFamily="18" charset="0"/>
                <a:cs typeface="Times New Roman" panose="02020603050405020304" pitchFamily="18" charset="0"/>
              </a:rPr>
              <a:t>, the login page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otherwise</a:t>
            </a:r>
            <a:r>
              <a:rPr lang="it-IT" sz="2200" dirty="0">
                <a:latin typeface="Times New Roman" panose="02020603050405020304" pitchFamily="18" charset="0"/>
                <a:cs typeface="Times New Roman" panose="02020603050405020304" pitchFamily="18" charset="0"/>
              </a:rPr>
              <a:t> the homepage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visualized</a:t>
            </a:r>
            <a:r>
              <a:rPr lang="it-IT" sz="2200" dirty="0">
                <a:latin typeface="Times New Roman" panose="02020603050405020304" pitchFamily="18" charset="0"/>
                <a:cs typeface="Times New Roman" panose="02020603050405020304" pitchFamily="18" charset="0"/>
              </a:rPr>
              <a:t>.</a:t>
            </a:r>
          </a:p>
          <a:p>
            <a:pPr algn="just"/>
            <a:r>
              <a:rPr lang="en-GB" sz="2200" dirty="0">
                <a:latin typeface="Times New Roman" panose="02020603050405020304" pitchFamily="18" charset="0"/>
                <a:cs typeface="Times New Roman" panose="02020603050405020304" pitchFamily="18" charset="0"/>
              </a:rPr>
              <a:t>When the user logs out, the stored username is deleted.</a:t>
            </a:r>
          </a:p>
        </p:txBody>
      </p:sp>
      <p:sp>
        <p:nvSpPr>
          <p:cNvPr id="6" name="Rettangolo 5">
            <a:extLst>
              <a:ext uri="{FF2B5EF4-FFF2-40B4-BE49-F238E27FC236}">
                <a16:creationId xmlns:a16="http://schemas.microsoft.com/office/drawing/2014/main" id="{E948DE2B-63F1-CA1A-7341-7D88DC1E5402}"/>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062071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63F90A-CA96-D5B9-3432-25A61E721BF4}"/>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User </a:t>
            </a:r>
            <a:r>
              <a:rPr lang="it-IT" sz="3200" dirty="0" err="1">
                <a:latin typeface="Times New Roman" panose="02020603050405020304" pitchFamily="18" charset="0"/>
                <a:cs typeface="Times New Roman" panose="02020603050405020304" pitchFamily="18" charset="0"/>
              </a:rPr>
              <a:t>authorization</a:t>
            </a:r>
            <a:r>
              <a:rPr lang="it-IT" sz="3200" dirty="0">
                <a:latin typeface="Times New Roman" panose="02020603050405020304" pitchFamily="18" charset="0"/>
                <a:cs typeface="Times New Roman" panose="02020603050405020304" pitchFamily="18" charset="0"/>
              </a:rPr>
              <a:t> and management</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033F56B8-A534-403E-C357-CF6DD7ABA79A}"/>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Once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the user must </a:t>
            </a:r>
            <a:r>
              <a:rPr lang="it-IT" sz="2200" dirty="0" err="1">
                <a:latin typeface="Times New Roman" panose="02020603050405020304" pitchFamily="18" charset="0"/>
                <a:cs typeface="Times New Roman" panose="02020603050405020304" pitchFamily="18" charset="0"/>
              </a:rPr>
              <a:t>authorize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otherwise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cannot</a:t>
            </a:r>
            <a:r>
              <a:rPr lang="it-IT" sz="2200" dirty="0">
                <a:latin typeface="Times New Roman" panose="02020603050405020304" pitchFamily="18" charset="0"/>
                <a:cs typeface="Times New Roman" panose="02020603050405020304" pitchFamily="18" charset="0"/>
              </a:rPr>
              <a:t> go on). </a:t>
            </a:r>
            <a:r>
              <a:rPr lang="it-IT" sz="2200" dirty="0" err="1">
                <a:latin typeface="Times New Roman" panose="02020603050405020304" pitchFamily="18" charset="0"/>
                <a:cs typeface="Times New Roman" panose="02020603050405020304" pitchFamily="18" charset="0"/>
              </a:rPr>
              <a:t>Before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doing</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that</a:t>
            </a:r>
            <a:r>
              <a:rPr lang="it-IT" sz="2200" dirty="0">
                <a:latin typeface="Times New Roman" panose="02020603050405020304" pitchFamily="18" charset="0"/>
                <a:cs typeface="Times New Roman" panose="02020603050405020304" pitchFamily="18" charset="0"/>
              </a:rPr>
              <a:t>, an informative </a:t>
            </a:r>
            <a:r>
              <a:rPr lang="it-IT" sz="2200" dirty="0" err="1">
                <a:latin typeface="Times New Roman" panose="02020603050405020304" pitchFamily="18" charset="0"/>
                <a:cs typeface="Times New Roman" panose="02020603050405020304" pitchFamily="18" charset="0"/>
              </a:rPr>
              <a:t>message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a:t>
            </a:r>
          </a:p>
          <a:p>
            <a:pPr algn="just"/>
            <a:r>
              <a:rPr lang="en-GB" sz="2200" dirty="0">
                <a:latin typeface="Times New Roman" panose="02020603050405020304" pitchFamily="18" charset="0"/>
                <a:cs typeface="Times New Roman" panose="02020603050405020304" pitchFamily="18" charset="0"/>
              </a:rPr>
              <a:t>If the authorization goes successfully, t</a:t>
            </a:r>
            <a:r>
              <a:rPr lang="it-IT" sz="2200" dirty="0">
                <a:latin typeface="Times New Roman" panose="02020603050405020304" pitchFamily="18" charset="0"/>
                <a:cs typeface="Times New Roman" panose="02020603050405020304" pitchFamily="18" charset="0"/>
              </a:rPr>
              <a:t>he </a:t>
            </a:r>
            <a:r>
              <a:rPr lang="it-IT" sz="2200" dirty="0" err="1">
                <a:latin typeface="Times New Roman" panose="02020603050405020304" pitchFamily="18" charset="0"/>
                <a:cs typeface="Times New Roman" panose="02020603050405020304" pitchFamily="18" charset="0"/>
              </a:rPr>
              <a:t>ciphered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Fitbit</a:t>
            </a:r>
            <a:r>
              <a:rPr lang="it-IT" sz="2200" dirty="0">
                <a:latin typeface="Times New Roman" panose="02020603050405020304" pitchFamily="18" charset="0"/>
                <a:cs typeface="Times New Roman" panose="02020603050405020304" pitchFamily="18" charset="0"/>
              </a:rPr>
              <a:t> user ID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saved</a:t>
            </a:r>
            <a:r>
              <a:rPr lang="it-IT" sz="2200" dirty="0">
                <a:latin typeface="Times New Roman" panose="02020603050405020304" pitchFamily="18" charset="0"/>
                <a:cs typeface="Times New Roman" panose="02020603050405020304" pitchFamily="18" charset="0"/>
              </a:rPr>
              <a:t> in the DB, </a:t>
            </a:r>
            <a:r>
              <a:rPr lang="it-IT" sz="2200" dirty="0" err="1">
                <a:latin typeface="Times New Roman" panose="02020603050405020304" pitchFamily="18" charset="0"/>
                <a:cs typeface="Times New Roman" panose="02020603050405020304" pitchFamily="18" charset="0"/>
              </a:rPr>
              <a:t>using</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SharedPreferences</a:t>
            </a:r>
            <a:r>
              <a:rPr lang="it-IT" sz="2200" dirty="0">
                <a:latin typeface="Times New Roman" panose="02020603050405020304" pitchFamily="18" charset="0"/>
                <a:cs typeface="Times New Roman" panose="02020603050405020304" pitchFamily="18" charset="0"/>
              </a:rPr>
              <a:t>, in order to be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 to fetch data.</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the user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a:t>
            </a:r>
            <a:r>
              <a:rPr lang="it-IT" sz="2200" dirty="0" err="1">
                <a:latin typeface="Times New Roman" panose="02020603050405020304" pitchFamily="18" charset="0"/>
                <a:cs typeface="Times New Roman" panose="02020603050405020304" pitchFamily="18" charset="0"/>
              </a:rPr>
              <a:t>but</a:t>
            </a:r>
            <a:r>
              <a:rPr lang="it-IT" sz="2200" dirty="0">
                <a:latin typeface="Times New Roman" panose="02020603050405020304" pitchFamily="18" charset="0"/>
                <a:cs typeface="Times New Roman" panose="02020603050405020304" pitchFamily="18" charset="0"/>
              </a:rPr>
              <a:t> the refresh token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expired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for the user to </a:t>
            </a:r>
            <a:r>
              <a:rPr lang="it-IT" sz="2200" dirty="0" err="1">
                <a:latin typeface="Times New Roman" panose="02020603050405020304" pitchFamily="18" charset="0"/>
                <a:cs typeface="Times New Roman" panose="02020603050405020304" pitchFamily="18" charset="0"/>
              </a:rPr>
              <a:t>authorize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again</a:t>
            </a:r>
            <a:r>
              <a:rPr lang="it-IT" sz="2200" dirty="0">
                <a:latin typeface="Times New Roman" panose="02020603050405020304" pitchFamily="18" charset="0"/>
                <a:cs typeface="Times New Roman" panose="02020603050405020304" pitchFamily="18" charset="0"/>
              </a:rPr>
              <a:t>, in the data </a:t>
            </a:r>
            <a:r>
              <a:rPr lang="it-IT" sz="2200" dirty="0" err="1">
                <a:latin typeface="Times New Roman" panose="02020603050405020304" pitchFamily="18" charset="0"/>
                <a:cs typeface="Times New Roman" panose="02020603050405020304" pitchFamily="18" charset="0"/>
              </a:rPr>
              <a:t>visualization</a:t>
            </a:r>
            <a:r>
              <a:rPr lang="it-IT" sz="2200" dirty="0">
                <a:latin typeface="Times New Roman" panose="02020603050405020304" pitchFamily="18" charset="0"/>
                <a:cs typeface="Times New Roman" panose="02020603050405020304" pitchFamily="18" charset="0"/>
              </a:rPr>
              <a:t> pages and in the yoga page.</a:t>
            </a:r>
          </a:p>
          <a:p>
            <a:pPr algn="just"/>
            <a:r>
              <a:rPr lang="it-IT" sz="2200" dirty="0" err="1">
                <a:latin typeface="Times New Roman" panose="02020603050405020304" pitchFamily="18" charset="0"/>
                <a:cs typeface="Times New Roman" panose="02020603050405020304" pitchFamily="18" charset="0"/>
              </a:rPr>
              <a:t>When</a:t>
            </a:r>
            <a:r>
              <a:rPr lang="it-IT" sz="2200" dirty="0">
                <a:latin typeface="Times New Roman" panose="02020603050405020304" pitchFamily="18" charset="0"/>
                <a:cs typeface="Times New Roman" panose="02020603050405020304" pitchFamily="18" charset="0"/>
              </a:rPr>
              <a:t> the user logs out, the </a:t>
            </a:r>
            <a:r>
              <a:rPr lang="it-IT" sz="2200" dirty="0" err="1">
                <a:latin typeface="Times New Roman" panose="02020603050405020304" pitchFamily="18" charset="0"/>
                <a:cs typeface="Times New Roman" panose="02020603050405020304" pitchFamily="18" charset="0"/>
              </a:rPr>
              <a:t>stored</a:t>
            </a:r>
            <a:r>
              <a:rPr lang="it-IT" sz="2200" dirty="0">
                <a:latin typeface="Times New Roman" panose="02020603050405020304" pitchFamily="18" charset="0"/>
                <a:cs typeface="Times New Roman" panose="02020603050405020304" pitchFamily="18" charset="0"/>
              </a:rPr>
              <a:t> user ID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deleted</a:t>
            </a:r>
            <a:r>
              <a:rPr lang="it-IT" sz="2200" dirty="0">
                <a:latin typeface="Times New Roman" panose="02020603050405020304" pitchFamily="18" charset="0"/>
                <a:cs typeface="Times New Roman" panose="02020603050405020304" pitchFamily="18" charset="0"/>
              </a:rPr>
              <a:t> and the </a:t>
            </a:r>
            <a:r>
              <a:rPr lang="it-IT" sz="2200" dirty="0" err="1">
                <a:latin typeface="Times New Roman" panose="02020603050405020304" pitchFamily="18" charset="0"/>
                <a:cs typeface="Times New Roman" panose="02020603050405020304" pitchFamily="18" charset="0"/>
              </a:rPr>
              <a:t>method</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unauthorize</a:t>
            </a:r>
            <a:r>
              <a:rPr lang="it-IT" sz="2200" i="1" dirty="0">
                <a:latin typeface="Times New Roman" panose="02020603050405020304" pitchFamily="18" charset="0"/>
                <a:cs typeface="Times New Roman" panose="02020603050405020304" pitchFamily="18" charset="0"/>
              </a:rPr>
              <a:t>() </a:t>
            </a:r>
            <a:r>
              <a:rPr lang="it-IT" sz="2200" dirty="0">
                <a:latin typeface="Times New Roman" panose="02020603050405020304" pitchFamily="18" charset="0"/>
                <a:cs typeface="Times New Roman" panose="02020603050405020304" pitchFamily="18" charset="0"/>
              </a:rPr>
              <a:t>of </a:t>
            </a:r>
            <a:r>
              <a:rPr lang="it-IT" sz="2200" i="1" dirty="0" err="1">
                <a:latin typeface="Times New Roman" panose="02020603050405020304" pitchFamily="18" charset="0"/>
                <a:cs typeface="Times New Roman" panose="02020603050405020304" pitchFamily="18" charset="0"/>
              </a:rPr>
              <a:t>FitbitConnector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a:t>
            </a:r>
          </a:p>
        </p:txBody>
      </p:sp>
      <p:sp>
        <p:nvSpPr>
          <p:cNvPr id="6" name="Rettangolo 5">
            <a:extLst>
              <a:ext uri="{FF2B5EF4-FFF2-40B4-BE49-F238E27FC236}">
                <a16:creationId xmlns:a16="http://schemas.microsoft.com/office/drawing/2014/main" id="{D5EDEF76-0AA2-037F-2ACB-8A6595693FD5}"/>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705109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090FCED-6A28-387F-AA2C-053E0FBB02A3}"/>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collection</a:t>
            </a:r>
            <a:r>
              <a:rPr lang="it-IT" sz="3200" dirty="0">
                <a:latin typeface="Times New Roman" panose="02020603050405020304" pitchFamily="18" charset="0"/>
                <a:cs typeface="Times New Roman" panose="02020603050405020304" pitchFamily="18" charset="0"/>
              </a:rPr>
              <a:t> and </a:t>
            </a:r>
            <a:r>
              <a:rPr lang="it-IT" sz="3200" dirty="0" err="1">
                <a:latin typeface="Times New Roman" panose="02020603050405020304" pitchFamily="18" charset="0"/>
                <a:cs typeface="Times New Roman" panose="02020603050405020304" pitchFamily="18" charset="0"/>
              </a:rPr>
              <a:t>persistence</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CDD9E4D9-BF44-08E9-CECF-4BEA62844CDB}"/>
              </a:ext>
            </a:extLst>
          </p:cNvPr>
          <p:cNvSpPr>
            <a:spLocks noGrp="1"/>
          </p:cNvSpPr>
          <p:nvPr>
            <p:ph idx="1"/>
          </p:nvPr>
        </p:nvSpPr>
        <p:spPr/>
        <p:txBody>
          <a:bodyPr>
            <a:normAutofit fontScale="92500" lnSpcReduction="20000"/>
          </a:bodyPr>
          <a:lstStyle/>
          <a:p>
            <a:pPr algn="just"/>
            <a:r>
              <a:rPr lang="it-IT" sz="2400" dirty="0" err="1">
                <a:latin typeface="Times New Roman" panose="02020603050405020304" pitchFamily="18" charset="0"/>
                <a:cs typeface="Times New Roman" panose="02020603050405020304" pitchFamily="18" charset="0"/>
              </a:rPr>
              <a:t>Immediately</a:t>
            </a:r>
            <a:r>
              <a:rPr lang="it-IT" sz="2400" dirty="0">
                <a:latin typeface="Times New Roman" panose="02020603050405020304" pitchFamily="18" charset="0"/>
                <a:cs typeface="Times New Roman" panose="02020603050405020304" pitchFamily="18" charset="0"/>
              </a:rPr>
              <a:t> after the login, </a:t>
            </a:r>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the user </a:t>
            </a:r>
            <a:r>
              <a:rPr lang="it-IT" sz="2400" dirty="0" err="1">
                <a:latin typeface="Times New Roman" panose="02020603050405020304" pitchFamily="18" charset="0"/>
                <a:cs typeface="Times New Roman" panose="02020603050405020304" pitchFamily="18" charset="0"/>
              </a:rPr>
              <a:t>authorizes</a:t>
            </a:r>
            <a:r>
              <a:rPr lang="it-IT" sz="2400" dirty="0">
                <a:latin typeface="Times New Roman" panose="02020603050405020304" pitchFamily="18" charset="0"/>
                <a:cs typeface="Times New Roman" panose="02020603050405020304" pitchFamily="18" charset="0"/>
              </a:rPr>
              <a:t>, an </a:t>
            </a:r>
            <a:r>
              <a:rPr lang="it-IT" sz="2400" dirty="0" err="1">
                <a:latin typeface="Times New Roman" panose="02020603050405020304" pitchFamily="18" charset="0"/>
                <a:cs typeface="Times New Roman" panose="02020603050405020304" pitchFamily="18" charset="0"/>
              </a:rPr>
              <a:t>initial</a:t>
            </a:r>
            <a:r>
              <a:rPr lang="it-IT" sz="2400" dirty="0">
                <a:latin typeface="Times New Roman" panose="02020603050405020304" pitchFamily="18" charset="0"/>
                <a:cs typeface="Times New Roman" panose="02020603050405020304" pitchFamily="18" charset="0"/>
              </a:rPr>
              <a:t> fetch of a (</a:t>
            </a:r>
            <a:r>
              <a:rPr lang="it-IT" sz="2400" dirty="0" err="1">
                <a:latin typeface="Times New Roman" panose="02020603050405020304" pitchFamily="18" charset="0"/>
                <a:cs typeface="Times New Roman" panose="02020603050405020304" pitchFamily="18" charset="0"/>
              </a:rPr>
              <a:t>possibly</a:t>
            </a:r>
            <a:r>
              <a:rPr lang="it-IT" sz="2400" dirty="0">
                <a:latin typeface="Times New Roman" panose="02020603050405020304" pitchFamily="18" charset="0"/>
                <a:cs typeface="Times New Roman" panose="02020603050405020304" pitchFamily="18" charset="0"/>
              </a:rPr>
              <a:t>) large </a:t>
            </a:r>
            <a:r>
              <a:rPr lang="it-IT" sz="2400" dirty="0" err="1">
                <a:latin typeface="Times New Roman" panose="02020603050405020304" pitchFamily="18" charset="0"/>
                <a:cs typeface="Times New Roman" panose="02020603050405020304" pitchFamily="18" charset="0"/>
              </a:rPr>
              <a:t>quantity</a:t>
            </a:r>
            <a:r>
              <a:rPr lang="it-IT" sz="2400" dirty="0">
                <a:latin typeface="Times New Roman" panose="02020603050405020304" pitchFamily="18" charset="0"/>
                <a:cs typeface="Times New Roman" panose="02020603050405020304" pitchFamily="18" charset="0"/>
              </a:rPr>
              <a:t> of data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Then</a:t>
            </a:r>
            <a:r>
              <a:rPr lang="it-IT" sz="2400" dirty="0">
                <a:latin typeface="Times New Roman" panose="02020603050405020304" pitchFamily="18" charset="0"/>
                <a:cs typeface="Times New Roman" panose="02020603050405020304" pitchFamily="18" charset="0"/>
              </a:rPr>
              <a:t>, the </a:t>
            </a:r>
            <a:r>
              <a:rPr lang="it-IT" sz="2400" dirty="0" err="1">
                <a:latin typeface="Times New Roman" panose="02020603050405020304" pitchFamily="18" charset="0"/>
                <a:cs typeface="Times New Roman" panose="02020603050405020304" pitchFamily="18" charset="0"/>
              </a:rPr>
              <a:t>collected</a:t>
            </a:r>
            <a:r>
              <a:rPr lang="it-IT" sz="2400" dirty="0">
                <a:latin typeface="Times New Roman" panose="02020603050405020304" pitchFamily="18" charset="0"/>
                <a:cs typeface="Times New Roman" panose="02020603050405020304" pitchFamily="18" charset="0"/>
              </a:rPr>
              <a:t> data are </a:t>
            </a:r>
            <a:r>
              <a:rPr lang="it-IT" sz="2400" dirty="0" err="1">
                <a:latin typeface="Times New Roman" panose="02020603050405020304" pitchFamily="18" charset="0"/>
                <a:cs typeface="Times New Roman" panose="02020603050405020304" pitchFamily="18" charset="0"/>
              </a:rPr>
              <a:t>saved</a:t>
            </a:r>
            <a:r>
              <a:rPr lang="it-IT" sz="2400" dirty="0">
                <a:latin typeface="Times New Roman" panose="02020603050405020304" pitchFamily="18" charset="0"/>
                <a:cs typeface="Times New Roman" panose="02020603050405020304" pitchFamily="18" charset="0"/>
              </a:rPr>
              <a:t> in the </a:t>
            </a:r>
            <a:r>
              <a:rPr lang="it-IT" sz="2400" dirty="0" err="1">
                <a:latin typeface="Times New Roman" panose="02020603050405020304" pitchFamily="18" charset="0"/>
                <a:cs typeface="Times New Roman" panose="02020603050405020304" pitchFamily="18" charset="0"/>
              </a:rPr>
              <a:t>local</a:t>
            </a:r>
            <a:r>
              <a:rPr lang="it-IT" sz="2400" dirty="0">
                <a:latin typeface="Times New Roman" panose="02020603050405020304" pitchFamily="18" charset="0"/>
                <a:cs typeface="Times New Roman" panose="02020603050405020304" pitchFamily="18" charset="0"/>
              </a:rPr>
              <a:t> DB.</a:t>
            </a:r>
          </a:p>
          <a:p>
            <a:pPr algn="just"/>
            <a:r>
              <a:rPr lang="en-GB" sz="2400" dirty="0">
                <a:latin typeface="Times New Roman" panose="02020603050405020304" pitchFamily="18" charset="0"/>
                <a:cs typeface="Times New Roman" panose="02020603050405020304" pitchFamily="18" charset="0"/>
              </a:rPr>
              <a:t>The rest of the data can be fetched on a daily basis: if no data are present in the local storage for the selected day, they are fetched from Fitbit, then saved in the DB (otherwise they are fetched directly from the DB). This is true for the data visualization pages and the yoga page.</a:t>
            </a:r>
          </a:p>
          <a:p>
            <a:pPr algn="just"/>
            <a:r>
              <a:rPr lang="en-GB" sz="2400" dirty="0">
                <a:latin typeface="Times New Roman" panose="02020603050405020304" pitchFamily="18" charset="0"/>
                <a:cs typeface="Times New Roman" panose="02020603050405020304" pitchFamily="18" charset="0"/>
              </a:rPr>
              <a:t>As for the flower-growth-by-steps page and the profile page, the needed data are always fetched from </a:t>
            </a:r>
            <a:r>
              <a:rPr lang="it-IT" sz="2400" dirty="0">
                <a:latin typeface="Times New Roman" panose="02020603050405020304" pitchFamily="18" charset="0"/>
                <a:cs typeface="Times New Roman" panose="02020603050405020304" pitchFamily="18" charset="0"/>
              </a:rPr>
              <a:t>the DB.</a:t>
            </a:r>
            <a:endParaRPr lang="en-GB" sz="2400" dirty="0">
              <a:latin typeface="Times New Roman" panose="02020603050405020304" pitchFamily="18" charset="0"/>
              <a:cs typeface="Times New Roman" panose="02020603050405020304" pitchFamily="18" charset="0"/>
            </a:endParaRPr>
          </a:p>
          <a:p>
            <a:pPr algn="just"/>
            <a:r>
              <a:rPr lang="en-GB" sz="2400" dirty="0">
                <a:latin typeface="Times New Roman" panose="02020603050405020304" pitchFamily="18" charset="0"/>
                <a:cs typeface="Times New Roman" panose="02020603050405020304" pitchFamily="18" charset="0"/>
              </a:rPr>
              <a:t>The local most recent activity and heart data are possibly partial. In order to be kept up to date, they are deleted from the DB. This is done when they are referred to a past day and, only for the activity data, also if the selected day is the current one, with a maximum frequency of </a:t>
            </a:r>
            <a:r>
              <a:rPr lang="it-IT" sz="2400" dirty="0">
                <a:effectLst/>
                <a:latin typeface="Times New Roman" panose="02020603050405020304" pitchFamily="18" charset="0"/>
                <a:ea typeface="Calibri" panose="020F0502020204030204" pitchFamily="34" charset="0"/>
                <a:cs typeface="Times New Roman" panose="02020603050405020304" pitchFamily="18" charset="0"/>
              </a:rPr>
              <a:t>1/15 min</a:t>
            </a:r>
            <a:r>
              <a:rPr lang="it-IT" sz="2400" baseline="30000" dirty="0">
                <a:effectLst/>
                <a:latin typeface="Times New Roman" panose="02020603050405020304" pitchFamily="18" charset="0"/>
                <a:ea typeface="Calibri" panose="020F0502020204030204" pitchFamily="34" charset="0"/>
                <a:cs typeface="Times New Roman" panose="02020603050405020304" pitchFamily="18" charset="0"/>
              </a:rPr>
              <a:t>-1</a:t>
            </a:r>
            <a:r>
              <a:rPr lang="en-GB" sz="2400" dirty="0">
                <a:latin typeface="Times New Roman" panose="02020603050405020304" pitchFamily="18" charset="0"/>
                <a:cs typeface="Times New Roman" panose="02020603050405020304" pitchFamily="18" charset="0"/>
              </a:rPr>
              <a:t>.</a:t>
            </a:r>
          </a:p>
          <a:p>
            <a:pPr algn="just"/>
            <a:r>
              <a:rPr lang="en-GB" sz="2400" dirty="0">
                <a:latin typeface="Times New Roman" panose="02020603050405020304" pitchFamily="18" charset="0"/>
                <a:cs typeface="Times New Roman" panose="02020603050405020304" pitchFamily="18" charset="0"/>
              </a:rPr>
              <a:t>When the user logs out, all the locally stored data are deleted. Before doing that, an informative message is shown.</a:t>
            </a:r>
          </a:p>
        </p:txBody>
      </p:sp>
      <p:sp>
        <p:nvSpPr>
          <p:cNvPr id="6" name="Rettangolo 5">
            <a:extLst>
              <a:ext uri="{FF2B5EF4-FFF2-40B4-BE49-F238E27FC236}">
                <a16:creationId xmlns:a16="http://schemas.microsoft.com/office/drawing/2014/main" id="{57ADB697-F1AE-2CE7-5504-34EAEC158184}"/>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630846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090FCED-6A28-387F-AA2C-053E0FBB02A3}"/>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collection</a:t>
            </a:r>
            <a:r>
              <a:rPr lang="it-IT" sz="3200" dirty="0">
                <a:latin typeface="Times New Roman" panose="02020603050405020304" pitchFamily="18" charset="0"/>
                <a:cs typeface="Times New Roman" panose="02020603050405020304" pitchFamily="18" charset="0"/>
              </a:rPr>
              <a:t> and </a:t>
            </a:r>
            <a:r>
              <a:rPr lang="it-IT" sz="3200" dirty="0" err="1">
                <a:latin typeface="Times New Roman" panose="02020603050405020304" pitchFamily="18" charset="0"/>
                <a:cs typeface="Times New Roman" panose="02020603050405020304" pitchFamily="18" charset="0"/>
              </a:rPr>
              <a:t>persistence</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CDD9E4D9-BF44-08E9-CECF-4BEA62844CDB}"/>
              </a:ext>
            </a:extLst>
          </p:cNvPr>
          <p:cNvSpPr>
            <a:spLocks noGrp="1"/>
          </p:cNvSpPr>
          <p:nvPr>
            <p:ph idx="1"/>
          </p:nvPr>
        </p:nvSpPr>
        <p:spPr/>
        <p:txBody>
          <a:bodyPr>
            <a:normAutofit/>
          </a:bodyPr>
          <a:lstStyle/>
          <a:p>
            <a:pPr>
              <a:lnSpc>
                <a:spcPct val="100000"/>
              </a:lnSpc>
            </a:pPr>
            <a:r>
              <a:rPr lang="it-IT" sz="2200" b="1" dirty="0">
                <a:latin typeface="Times New Roman" panose="02020603050405020304" pitchFamily="18" charset="0"/>
                <a:cs typeface="Times New Roman" panose="02020603050405020304" pitchFamily="18" charset="0"/>
              </a:rPr>
              <a:t>Data </a:t>
            </a:r>
            <a:r>
              <a:rPr lang="it-IT" sz="2200" b="1" dirty="0" err="1">
                <a:latin typeface="Times New Roman" panose="02020603050405020304" pitchFamily="18" charset="0"/>
                <a:cs typeface="Times New Roman" panose="02020603050405020304" pitchFamily="18" charset="0"/>
              </a:rPr>
              <a:t>persistence</a:t>
            </a:r>
            <a:r>
              <a:rPr lang="it-IT" sz="2200" b="1" dirty="0">
                <a:latin typeface="Times New Roman" panose="02020603050405020304" pitchFamily="18" charset="0"/>
                <a:cs typeface="Times New Roman" panose="02020603050405020304" pitchFamily="18" charset="0"/>
              </a:rPr>
              <a:t> with </a:t>
            </a:r>
            <a:r>
              <a:rPr lang="it-IT" sz="2200" b="1" dirty="0" err="1">
                <a:latin typeface="Times New Roman" panose="02020603050405020304" pitchFamily="18" charset="0"/>
                <a:cs typeface="Times New Roman" panose="02020603050405020304" pitchFamily="18" charset="0"/>
              </a:rPr>
              <a:t>Floor</a:t>
            </a:r>
            <a:endParaRPr lang="it-IT" sz="2200" b="1" dirty="0">
              <a:latin typeface="Times New Roman" panose="02020603050405020304" pitchFamily="18" charset="0"/>
              <a:cs typeface="Times New Roman" panose="02020603050405020304" pitchFamily="18" charset="0"/>
            </a:endParaRP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Account</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name, </a:t>
            </a:r>
            <a:r>
              <a:rPr lang="it-IT" sz="2000" dirty="0" err="1">
                <a:latin typeface="Times New Roman" panose="02020603050405020304" pitchFamily="18" charset="0"/>
                <a:cs typeface="Times New Roman" panose="02020603050405020304" pitchFamily="18" charset="0"/>
              </a:rPr>
              <a:t>dateOfBirth</a:t>
            </a:r>
            <a:r>
              <a:rPr lang="it-IT" sz="2000" dirty="0">
                <a:latin typeface="Times New Roman" panose="02020603050405020304" pitchFamily="18" charset="0"/>
                <a:cs typeface="Times New Roman" panose="02020603050405020304" pitchFamily="18" charset="0"/>
              </a:rPr>
              <a:t>, gender, </a:t>
            </a:r>
            <a:r>
              <a:rPr lang="it-IT" sz="2000" dirty="0" err="1">
                <a:latin typeface="Times New Roman" panose="02020603050405020304" pitchFamily="18" charset="0"/>
                <a:cs typeface="Times New Roman" panose="02020603050405020304" pitchFamily="18" charset="0"/>
              </a:rPr>
              <a:t>height</a:t>
            </a:r>
            <a:r>
              <a:rPr lang="it-IT" sz="2000" dirty="0">
                <a:latin typeface="Times New Roman" panose="02020603050405020304" pitchFamily="18" charset="0"/>
                <a:cs typeface="Times New Roman" panose="02020603050405020304" pitchFamily="18" charset="0"/>
              </a:rPr>
              <a:t>, weight, </a:t>
            </a:r>
            <a:r>
              <a:rPr lang="it-IT" sz="2000" dirty="0" err="1">
                <a:latin typeface="Times New Roman" panose="02020603050405020304" pitchFamily="18" charset="0"/>
                <a:cs typeface="Times New Roman" panose="02020603050405020304" pitchFamily="18" charset="0"/>
              </a:rPr>
              <a:t>legalTermsAcceptRequired</a:t>
            </a:r>
            <a:r>
              <a:rPr lang="it-IT" sz="2000" dirty="0">
                <a:latin typeface="Times New Roman" panose="02020603050405020304" pitchFamily="18" charset="0"/>
                <a:cs typeface="Times New Roman" panose="02020603050405020304" pitchFamily="18" charset="0"/>
              </a:rPr>
              <a:t>, avatar);</a:t>
            </a: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Activity</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date, </a:t>
            </a:r>
            <a:r>
              <a:rPr lang="it-IT" sz="2000" dirty="0" err="1">
                <a:latin typeface="Times New Roman" panose="02020603050405020304" pitchFamily="18" charset="0"/>
                <a:cs typeface="Times New Roman" panose="02020603050405020304" pitchFamily="18" charset="0"/>
              </a:rPr>
              <a:t>type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distance</a:t>
            </a:r>
            <a:r>
              <a:rPr lang="it-IT" sz="2000" dirty="0">
                <a:latin typeface="Times New Roman" panose="02020603050405020304" pitchFamily="18" charset="0"/>
                <a:cs typeface="Times New Roman" panose="02020603050405020304" pitchFamily="18" charset="0"/>
              </a:rPr>
              <a:t>, duration, </a:t>
            </a:r>
            <a:r>
              <a:rPr lang="it-IT" sz="2000" dirty="0" err="1">
                <a:latin typeface="Times New Roman" panose="02020603050405020304" pitchFamily="18" charset="0"/>
                <a:cs typeface="Times New Roman" panose="02020603050405020304" pitchFamily="18" charset="0"/>
              </a:rPr>
              <a:t>startTime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calories</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err="1">
                <a:latin typeface="Times New Roman" panose="02020603050405020304" pitchFamily="18" charset="0"/>
                <a:cs typeface="Times New Roman" panose="02020603050405020304" pitchFamily="18" charset="0"/>
              </a:rPr>
              <a:t>ActivityTimeseries</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date</a:t>
            </a:r>
            <a:r>
              <a:rPr lang="it-IT" sz="2000" dirty="0">
                <a:latin typeface="Times New Roman" panose="02020603050405020304" pitchFamily="18" charset="0"/>
                <a:cs typeface="Times New Roman" panose="02020603050405020304" pitchFamily="18" charset="0"/>
              </a:rPr>
              <a:t>, steps, </a:t>
            </a:r>
            <a:r>
              <a:rPr lang="it-IT" sz="2000" dirty="0" err="1">
                <a:latin typeface="Times New Roman" panose="02020603050405020304" pitchFamily="18" charset="0"/>
                <a:cs typeface="Times New Roman" panose="02020603050405020304" pitchFamily="18" charset="0"/>
              </a:rPr>
              <a:t>floors</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minutesSedentary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minutesLightly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minutesFairly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minutesVery</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Heart</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date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restingHR</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minimumOutOfRange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minutesOutOfRange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minimumFatBurn</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minutesFatBurn</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minimumCardio</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minutesCardio</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minimumPeak</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minutesPeak</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err="1">
                <a:latin typeface="Times New Roman" panose="02020603050405020304" pitchFamily="18" charset="0"/>
                <a:cs typeface="Times New Roman" panose="02020603050405020304" pitchFamily="18" charset="0"/>
              </a:rPr>
              <a:t>Sleep</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date, </a:t>
            </a:r>
            <a:r>
              <a:rPr lang="it-IT" sz="2000" dirty="0" err="1">
                <a:latin typeface="Times New Roman" panose="02020603050405020304" pitchFamily="18" charset="0"/>
                <a:cs typeface="Times New Roman" panose="02020603050405020304" pitchFamily="18" charset="0"/>
              </a:rPr>
              <a:t>entryDateTime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level</a:t>
            </a:r>
            <a:r>
              <a:rPr lang="it-IT" sz="2000" dirty="0">
                <a:latin typeface="Times New Roman" panose="02020603050405020304" pitchFamily="18" charset="0"/>
                <a:cs typeface="Times New Roman" panose="02020603050405020304" pitchFamily="18" charset="0"/>
              </a:rPr>
              <a:t>);</a:t>
            </a:r>
          </a:p>
          <a:p>
            <a:r>
              <a:rPr lang="it-IT" sz="2200" b="1" dirty="0">
                <a:latin typeface="Times New Roman" panose="02020603050405020304" pitchFamily="18" charset="0"/>
                <a:cs typeface="Times New Roman" panose="02020603050405020304" pitchFamily="18" charset="0"/>
              </a:rPr>
              <a:t>Data </a:t>
            </a:r>
            <a:r>
              <a:rPr lang="it-IT" sz="2200" b="1" dirty="0" err="1">
                <a:latin typeface="Times New Roman" panose="02020603050405020304" pitchFamily="18" charset="0"/>
                <a:cs typeface="Times New Roman" panose="02020603050405020304" pitchFamily="18" charset="0"/>
              </a:rPr>
              <a:t>persistence</a:t>
            </a:r>
            <a:r>
              <a:rPr lang="it-IT" sz="2200" b="1" dirty="0">
                <a:latin typeface="Times New Roman" panose="02020603050405020304" pitchFamily="18" charset="0"/>
                <a:cs typeface="Times New Roman" panose="02020603050405020304" pitchFamily="18" charset="0"/>
              </a:rPr>
              <a:t> with </a:t>
            </a:r>
            <a:r>
              <a:rPr lang="it-IT" sz="2200" b="1" dirty="0" err="1">
                <a:latin typeface="Times New Roman" panose="02020603050405020304" pitchFamily="18" charset="0"/>
                <a:cs typeface="Times New Roman" panose="02020603050405020304" pitchFamily="18" charset="0"/>
              </a:rPr>
              <a:t>SharedPreference</a:t>
            </a:r>
            <a:r>
              <a:rPr lang="en-GB" sz="2200" b="1" dirty="0">
                <a:latin typeface="Times New Roman" panose="02020603050405020304" pitchFamily="18" charset="0"/>
                <a:cs typeface="Times New Roman" panose="02020603050405020304" pitchFamily="18" charset="0"/>
              </a:rPr>
              <a:t>s</a:t>
            </a:r>
          </a:p>
          <a:p>
            <a:pPr marL="457200" lvl="1" indent="0">
              <a:buNone/>
            </a:pPr>
            <a:endParaRPr lang="en-GB" sz="20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2BC7556E-786B-1584-EF96-7C0BFBC226F6}"/>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8" name="Tabella 8">
            <a:extLst>
              <a:ext uri="{FF2B5EF4-FFF2-40B4-BE49-F238E27FC236}">
                <a16:creationId xmlns:a16="http://schemas.microsoft.com/office/drawing/2014/main" id="{F9769319-84D9-E552-97F2-4B692B219799}"/>
              </a:ext>
            </a:extLst>
          </p:cNvPr>
          <p:cNvGraphicFramePr>
            <a:graphicFrameLocks noGrp="1"/>
          </p:cNvGraphicFramePr>
          <p:nvPr>
            <p:extLst>
              <p:ext uri="{D42A27DB-BD31-4B8C-83A1-F6EECF244321}">
                <p14:modId xmlns:p14="http://schemas.microsoft.com/office/powerpoint/2010/main" val="3359335396"/>
              </p:ext>
            </p:extLst>
          </p:nvPr>
        </p:nvGraphicFramePr>
        <p:xfrm>
          <a:off x="1645688" y="5240963"/>
          <a:ext cx="8900624" cy="936000"/>
        </p:xfrm>
        <a:graphic>
          <a:graphicData uri="http://schemas.openxmlformats.org/drawingml/2006/table">
            <a:tbl>
              <a:tblPr firstCol="1">
                <a:tableStyleId>{2A488322-F2BA-4B5B-9748-0D474271808F}</a:tableStyleId>
              </a:tblPr>
              <a:tblGrid>
                <a:gridCol w="1157544">
                  <a:extLst>
                    <a:ext uri="{9D8B030D-6E8A-4147-A177-3AD203B41FA5}">
                      <a16:colId xmlns:a16="http://schemas.microsoft.com/office/drawing/2014/main" val="3809537075"/>
                    </a:ext>
                  </a:extLst>
                </a:gridCol>
                <a:gridCol w="1158472">
                  <a:extLst>
                    <a:ext uri="{9D8B030D-6E8A-4147-A177-3AD203B41FA5}">
                      <a16:colId xmlns:a16="http://schemas.microsoft.com/office/drawing/2014/main" val="3349685454"/>
                    </a:ext>
                  </a:extLst>
                </a:gridCol>
                <a:gridCol w="977438">
                  <a:extLst>
                    <a:ext uri="{9D8B030D-6E8A-4147-A177-3AD203B41FA5}">
                      <a16:colId xmlns:a16="http://schemas.microsoft.com/office/drawing/2014/main" val="503503072"/>
                    </a:ext>
                  </a:extLst>
                </a:gridCol>
                <a:gridCol w="1052423">
                  <a:extLst>
                    <a:ext uri="{9D8B030D-6E8A-4147-A177-3AD203B41FA5}">
                      <a16:colId xmlns:a16="http://schemas.microsoft.com/office/drawing/2014/main" val="916525118"/>
                    </a:ext>
                  </a:extLst>
                </a:gridCol>
                <a:gridCol w="1150189">
                  <a:extLst>
                    <a:ext uri="{9D8B030D-6E8A-4147-A177-3AD203B41FA5}">
                      <a16:colId xmlns:a16="http://schemas.microsoft.com/office/drawing/2014/main" val="3747593873"/>
                    </a:ext>
                  </a:extLst>
                </a:gridCol>
                <a:gridCol w="1788543">
                  <a:extLst>
                    <a:ext uri="{9D8B030D-6E8A-4147-A177-3AD203B41FA5}">
                      <a16:colId xmlns:a16="http://schemas.microsoft.com/office/drawing/2014/main" val="2200968506"/>
                    </a:ext>
                  </a:extLst>
                </a:gridCol>
                <a:gridCol w="799381">
                  <a:extLst>
                    <a:ext uri="{9D8B030D-6E8A-4147-A177-3AD203B41FA5}">
                      <a16:colId xmlns:a16="http://schemas.microsoft.com/office/drawing/2014/main" val="1636232555"/>
                    </a:ext>
                  </a:extLst>
                </a:gridCol>
                <a:gridCol w="816634">
                  <a:extLst>
                    <a:ext uri="{9D8B030D-6E8A-4147-A177-3AD203B41FA5}">
                      <a16:colId xmlns:a16="http://schemas.microsoft.com/office/drawing/2014/main" val="256065400"/>
                    </a:ext>
                  </a:extLst>
                </a:gridCol>
              </a:tblGrid>
              <a:tr h="468000">
                <a:tc>
                  <a:txBody>
                    <a:bodyPr/>
                    <a:lstStyle/>
                    <a:p>
                      <a:pPr algn="ctr"/>
                      <a:r>
                        <a:rPr lang="it-IT" sz="1600" dirty="0">
                          <a:solidFill>
                            <a:schemeClr val="tx1"/>
                          </a:solidFill>
                          <a:latin typeface="Times New Roman" panose="02020603050405020304" pitchFamily="18" charset="0"/>
                          <a:cs typeface="Times New Roman" panose="02020603050405020304" pitchFamily="18" charset="0"/>
                        </a:rPr>
                        <a:t>KEY</a:t>
                      </a:r>
                      <a:endParaRPr lang="en-GB" sz="1600" dirty="0">
                        <a:solidFill>
                          <a:schemeClr val="tx1"/>
                        </a:solidFill>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it-IT" sz="1600" dirty="0">
                          <a:latin typeface="Times New Roman" panose="02020603050405020304" pitchFamily="18" charset="0"/>
                          <a:cs typeface="Times New Roman" panose="02020603050405020304" pitchFamily="18" charset="0"/>
                        </a:rPr>
                        <a:t>‘username’</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userID</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‘counter’</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pastTime</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pastTimeActivity</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steps</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floors</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3241619"/>
                  </a:ext>
                </a:extLst>
              </a:tr>
              <a:tr h="468000">
                <a:tc>
                  <a:txBody>
                    <a:bodyPr/>
                    <a:lstStyle/>
                    <a:p>
                      <a:pPr algn="ctr"/>
                      <a:r>
                        <a:rPr lang="it-IT" sz="1600" dirty="0">
                          <a:solidFill>
                            <a:schemeClr val="tx1"/>
                          </a:solidFill>
                          <a:latin typeface="Times New Roman" panose="02020603050405020304" pitchFamily="18" charset="0"/>
                          <a:cs typeface="Times New Roman" panose="02020603050405020304" pitchFamily="18" charset="0"/>
                        </a:rPr>
                        <a:t>TYPE</a:t>
                      </a:r>
                      <a:endParaRPr lang="en-GB" sz="1600" dirty="0">
                        <a:solidFill>
                          <a:schemeClr val="tx1"/>
                        </a:solidFill>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it-IT" sz="1600" dirty="0" err="1">
                          <a:latin typeface="Times New Roman" panose="02020603050405020304" pitchFamily="18" charset="0"/>
                          <a:cs typeface="Times New Roman" panose="02020603050405020304" pitchFamily="18" charset="0"/>
                        </a:rPr>
                        <a:t>String</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String</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34010549"/>
                  </a:ext>
                </a:extLst>
              </a:tr>
            </a:tbl>
          </a:graphicData>
        </a:graphic>
      </p:graphicFrame>
    </p:spTree>
    <p:extLst>
      <p:ext uri="{BB962C8B-B14F-4D97-AF65-F5344CB8AC3E}">
        <p14:creationId xmlns:p14="http://schemas.microsoft.com/office/powerpoint/2010/main" val="1300862016"/>
      </p:ext>
    </p:extLst>
  </p:cSld>
  <p:clrMapOvr>
    <a:masterClrMapping/>
  </p:clrMapOvr>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761</TotalTime>
  <Words>1374</Words>
  <Application>Microsoft Office PowerPoint</Application>
  <PresentationFormat>Widescreen</PresentationFormat>
  <Paragraphs>100</Paragraphs>
  <Slides>17</Slides>
  <Notes>1</Notes>
  <HiddenSlides>0</HiddenSlides>
  <MMClips>1</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17</vt:i4>
      </vt:variant>
    </vt:vector>
  </HeadingPairs>
  <TitlesOfParts>
    <vt:vector size="24" baseType="lpstr">
      <vt:lpstr>Arial</vt:lpstr>
      <vt:lpstr>Baskerville Old Face</vt:lpstr>
      <vt:lpstr>Calibri</vt:lpstr>
      <vt:lpstr>Calibri Light</vt:lpstr>
      <vt:lpstr>Pristina</vt:lpstr>
      <vt:lpstr>Times New Roman</vt:lpstr>
      <vt:lpstr>Tema di Office</vt:lpstr>
      <vt:lpstr>Presentazione standard di PowerPoint</vt:lpstr>
      <vt:lpstr>Background</vt:lpstr>
      <vt:lpstr>Feature to be provided to the public</vt:lpstr>
      <vt:lpstr>Our solution</vt:lpstr>
      <vt:lpstr>Core app functionalities Screen Map</vt:lpstr>
      <vt:lpstr>Core app functionalities User authentication and management</vt:lpstr>
      <vt:lpstr>Core app functionalities User authorization and management</vt:lpstr>
      <vt:lpstr>Core app functionalities Data collection and persistence</vt:lpstr>
      <vt:lpstr>Core app functionalities Data collection and persistence</vt:lpstr>
      <vt:lpstr>Core app functionalities Data visualization</vt:lpstr>
      <vt:lpstr>Original features Yoga and flower-growth-by-steps</vt:lpstr>
      <vt:lpstr>Project management flavours</vt:lpstr>
      <vt:lpstr>Special implementations isTokenValid</vt:lpstr>
      <vt:lpstr>Special implementations QueriesCounter</vt:lpstr>
      <vt:lpstr>Compliance with the GDPR</vt:lpstr>
      <vt:lpstr>Future developments</vt:lpstr>
      <vt:lpstr>Live 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ChillApp</dc:title>
  <dc:creator>Cester Lorenzo</dc:creator>
  <cp:lastModifiedBy>Cester Lorenzo</cp:lastModifiedBy>
  <cp:revision>27</cp:revision>
  <dcterms:created xsi:type="dcterms:W3CDTF">2022-06-22T19:23:42Z</dcterms:created>
  <dcterms:modified xsi:type="dcterms:W3CDTF">2022-07-11T09:28:14Z</dcterms:modified>
</cp:coreProperties>
</file>

<file path=docProps/thumbnail.jpeg>
</file>